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8" autoAdjust="0"/>
    <p:restoredTop sz="94660"/>
  </p:normalViewPr>
  <p:slideViewPr>
    <p:cSldViewPr snapToGrid="0">
      <p:cViewPr varScale="1">
        <p:scale>
          <a:sx n="87" d="100"/>
          <a:sy n="87" d="100"/>
        </p:scale>
        <p:origin x="114"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D87DA-6592-4DE0-B6BC-31656E58F325}" type="datetimeFigureOut">
              <a:rPr lang="en-IN" smtClean="0"/>
              <a:t>24-09-2019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4D3E3-83F6-4162-8E14-FDE25D80A1E2}" type="slidenum">
              <a:rPr lang="en-IN" smtClean="0"/>
              <a:t>‹#›</a:t>
            </a:fld>
            <a:endParaRPr lang="en-IN"/>
          </a:p>
        </p:txBody>
      </p:sp>
    </p:spTree>
    <p:extLst>
      <p:ext uri="{BB962C8B-B14F-4D97-AF65-F5344CB8AC3E}">
        <p14:creationId xmlns:p14="http://schemas.microsoft.com/office/powerpoint/2010/main" val="55260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A06EED-DD51-4B49-84A0-04E9ECC452B5}" type="slidenum">
              <a:rPr lang="en-US" smtClean="0"/>
              <a:pPr/>
              <a:t>11</a:t>
            </a:fld>
            <a:endParaRPr lang="en-US"/>
          </a:p>
        </p:txBody>
      </p:sp>
    </p:spTree>
    <p:extLst>
      <p:ext uri="{BB962C8B-B14F-4D97-AF65-F5344CB8AC3E}">
        <p14:creationId xmlns:p14="http://schemas.microsoft.com/office/powerpoint/2010/main" val="394998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825B87-09DF-471B-8961-3D92452BBD07}" type="slidenum">
              <a:rPr lang="en-US" smtClean="0"/>
              <a:pPr/>
              <a:t>32</a:t>
            </a:fld>
            <a:endParaRPr lang="en-US"/>
          </a:p>
        </p:txBody>
      </p:sp>
    </p:spTree>
    <p:extLst>
      <p:ext uri="{BB962C8B-B14F-4D97-AF65-F5344CB8AC3E}">
        <p14:creationId xmlns:p14="http://schemas.microsoft.com/office/powerpoint/2010/main" val="2266098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32F69288-C53C-4A91-B9AE-49536680DC0E}" type="datetimeFigureOut">
              <a:rPr lang="en-IN" smtClean="0"/>
              <a:t>24-09-2019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4D5D018-E8A7-4730-8FA0-9ADA9F78A572}" type="slidenum">
              <a:rPr lang="en-IN" smtClean="0"/>
              <a:t>‹#›</a:t>
            </a:fld>
            <a:endParaRPr lang="en-IN"/>
          </a:p>
        </p:txBody>
      </p:sp>
    </p:spTree>
    <p:extLst>
      <p:ext uri="{BB962C8B-B14F-4D97-AF65-F5344CB8AC3E}">
        <p14:creationId xmlns:p14="http://schemas.microsoft.com/office/powerpoint/2010/main" val="216879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2F69288-C53C-4A91-B9AE-49536680DC0E}" type="datetimeFigureOut">
              <a:rPr lang="en-IN" smtClean="0"/>
              <a:t>24-09-2019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4D5D018-E8A7-4730-8FA0-9ADA9F78A572}" type="slidenum">
              <a:rPr lang="en-IN" smtClean="0"/>
              <a:t>‹#›</a:t>
            </a:fld>
            <a:endParaRPr lang="en-IN"/>
          </a:p>
        </p:txBody>
      </p:sp>
    </p:spTree>
    <p:extLst>
      <p:ext uri="{BB962C8B-B14F-4D97-AF65-F5344CB8AC3E}">
        <p14:creationId xmlns:p14="http://schemas.microsoft.com/office/powerpoint/2010/main" val="386604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2F69288-C53C-4A91-B9AE-49536680DC0E}" type="datetimeFigureOut">
              <a:rPr lang="en-IN" smtClean="0"/>
              <a:t>24-09-2019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4D5D018-E8A7-4730-8FA0-9ADA9F78A572}" type="slidenum">
              <a:rPr lang="en-IN" smtClean="0"/>
              <a:t>‹#›</a:t>
            </a:fld>
            <a:endParaRPr lang="en-IN"/>
          </a:p>
        </p:txBody>
      </p:sp>
    </p:spTree>
    <p:extLst>
      <p:ext uri="{BB962C8B-B14F-4D97-AF65-F5344CB8AC3E}">
        <p14:creationId xmlns:p14="http://schemas.microsoft.com/office/powerpoint/2010/main" val="3509162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2F69288-C53C-4A91-B9AE-49536680DC0E}" type="datetimeFigureOut">
              <a:rPr lang="en-IN" smtClean="0"/>
              <a:t>24-09-2019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4D5D018-E8A7-4730-8FA0-9ADA9F78A572}" type="slidenum">
              <a:rPr lang="en-IN" smtClean="0"/>
              <a:t>‹#›</a:t>
            </a:fld>
            <a:endParaRPr lang="en-IN"/>
          </a:p>
        </p:txBody>
      </p:sp>
    </p:spTree>
    <p:extLst>
      <p:ext uri="{BB962C8B-B14F-4D97-AF65-F5344CB8AC3E}">
        <p14:creationId xmlns:p14="http://schemas.microsoft.com/office/powerpoint/2010/main" val="1769620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F69288-C53C-4A91-B9AE-49536680DC0E}" type="datetimeFigureOut">
              <a:rPr lang="en-IN" smtClean="0"/>
              <a:t>24-09-2019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4D5D018-E8A7-4730-8FA0-9ADA9F78A572}" type="slidenum">
              <a:rPr lang="en-IN" smtClean="0"/>
              <a:t>‹#›</a:t>
            </a:fld>
            <a:endParaRPr lang="en-IN"/>
          </a:p>
        </p:txBody>
      </p:sp>
    </p:spTree>
    <p:extLst>
      <p:ext uri="{BB962C8B-B14F-4D97-AF65-F5344CB8AC3E}">
        <p14:creationId xmlns:p14="http://schemas.microsoft.com/office/powerpoint/2010/main" val="3622242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32F69288-C53C-4A91-B9AE-49536680DC0E}" type="datetimeFigureOut">
              <a:rPr lang="en-IN" smtClean="0"/>
              <a:t>24-09-2019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4D5D018-E8A7-4730-8FA0-9ADA9F78A572}" type="slidenum">
              <a:rPr lang="en-IN" smtClean="0"/>
              <a:t>‹#›</a:t>
            </a:fld>
            <a:endParaRPr lang="en-IN"/>
          </a:p>
        </p:txBody>
      </p:sp>
    </p:spTree>
    <p:extLst>
      <p:ext uri="{BB962C8B-B14F-4D97-AF65-F5344CB8AC3E}">
        <p14:creationId xmlns:p14="http://schemas.microsoft.com/office/powerpoint/2010/main" val="69835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32F69288-C53C-4A91-B9AE-49536680DC0E}" type="datetimeFigureOut">
              <a:rPr lang="en-IN" smtClean="0"/>
              <a:t>24-09-2019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4D5D018-E8A7-4730-8FA0-9ADA9F78A572}" type="slidenum">
              <a:rPr lang="en-IN" smtClean="0"/>
              <a:t>‹#›</a:t>
            </a:fld>
            <a:endParaRPr lang="en-IN"/>
          </a:p>
        </p:txBody>
      </p:sp>
    </p:spTree>
    <p:extLst>
      <p:ext uri="{BB962C8B-B14F-4D97-AF65-F5344CB8AC3E}">
        <p14:creationId xmlns:p14="http://schemas.microsoft.com/office/powerpoint/2010/main" val="3302507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32F69288-C53C-4A91-B9AE-49536680DC0E}" type="datetimeFigureOut">
              <a:rPr lang="en-IN" smtClean="0"/>
              <a:t>24-09-2019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4D5D018-E8A7-4730-8FA0-9ADA9F78A572}" type="slidenum">
              <a:rPr lang="en-IN" smtClean="0"/>
              <a:t>‹#›</a:t>
            </a:fld>
            <a:endParaRPr lang="en-IN"/>
          </a:p>
        </p:txBody>
      </p:sp>
    </p:spTree>
    <p:extLst>
      <p:ext uri="{BB962C8B-B14F-4D97-AF65-F5344CB8AC3E}">
        <p14:creationId xmlns:p14="http://schemas.microsoft.com/office/powerpoint/2010/main" val="2597075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F69288-C53C-4A91-B9AE-49536680DC0E}" type="datetimeFigureOut">
              <a:rPr lang="en-IN" smtClean="0"/>
              <a:t>24-09-2019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4D5D018-E8A7-4730-8FA0-9ADA9F78A572}" type="slidenum">
              <a:rPr lang="en-IN" smtClean="0"/>
              <a:t>‹#›</a:t>
            </a:fld>
            <a:endParaRPr lang="en-IN"/>
          </a:p>
        </p:txBody>
      </p:sp>
    </p:spTree>
    <p:extLst>
      <p:ext uri="{BB962C8B-B14F-4D97-AF65-F5344CB8AC3E}">
        <p14:creationId xmlns:p14="http://schemas.microsoft.com/office/powerpoint/2010/main" val="2088640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2F69288-C53C-4A91-B9AE-49536680DC0E}" type="datetimeFigureOut">
              <a:rPr lang="en-IN" smtClean="0"/>
              <a:t>24-09-2019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4D5D018-E8A7-4730-8FA0-9ADA9F78A572}" type="slidenum">
              <a:rPr lang="en-IN" smtClean="0"/>
              <a:t>‹#›</a:t>
            </a:fld>
            <a:endParaRPr lang="en-IN"/>
          </a:p>
        </p:txBody>
      </p:sp>
    </p:spTree>
    <p:extLst>
      <p:ext uri="{BB962C8B-B14F-4D97-AF65-F5344CB8AC3E}">
        <p14:creationId xmlns:p14="http://schemas.microsoft.com/office/powerpoint/2010/main" val="2835865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2F69288-C53C-4A91-B9AE-49536680DC0E}" type="datetimeFigureOut">
              <a:rPr lang="en-IN" smtClean="0"/>
              <a:t>24-09-2019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4D5D018-E8A7-4730-8FA0-9ADA9F78A572}" type="slidenum">
              <a:rPr lang="en-IN" smtClean="0"/>
              <a:t>‹#›</a:t>
            </a:fld>
            <a:endParaRPr lang="en-IN"/>
          </a:p>
        </p:txBody>
      </p:sp>
    </p:spTree>
    <p:extLst>
      <p:ext uri="{BB962C8B-B14F-4D97-AF65-F5344CB8AC3E}">
        <p14:creationId xmlns:p14="http://schemas.microsoft.com/office/powerpoint/2010/main" val="1426094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69288-C53C-4A91-B9AE-49536680DC0E}" type="datetimeFigureOut">
              <a:rPr lang="en-IN" smtClean="0"/>
              <a:t>24-09-2019</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5D018-E8A7-4730-8FA0-9ADA9F78A572}" type="slidenum">
              <a:rPr lang="en-IN" smtClean="0"/>
              <a:t>‹#›</a:t>
            </a:fld>
            <a:endParaRPr lang="en-IN"/>
          </a:p>
        </p:txBody>
      </p:sp>
    </p:spTree>
    <p:extLst>
      <p:ext uri="{BB962C8B-B14F-4D97-AF65-F5344CB8AC3E}">
        <p14:creationId xmlns:p14="http://schemas.microsoft.com/office/powerpoint/2010/main" val="2259677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DEDICATED TO OUR MASTER</a:t>
            </a:r>
            <a:endParaRPr lang="en-US" dirty="0"/>
          </a:p>
        </p:txBody>
      </p:sp>
      <p:pic>
        <p:nvPicPr>
          <p:cNvPr id="1026" name="Picture 2" descr="I:\hahnemann_klein.jpg"/>
          <p:cNvPicPr>
            <a:picLocks noGrp="1" noChangeAspect="1" noChangeArrowheads="1"/>
          </p:cNvPicPr>
          <p:nvPr>
            <p:ph idx="1"/>
          </p:nvPr>
        </p:nvPicPr>
        <p:blipFill>
          <a:blip r:embed="rId2" cstate="print"/>
          <a:stretch>
            <a:fillRect/>
          </a:stretch>
        </p:blipFill>
        <p:spPr bwMode="auto">
          <a:xfrm>
            <a:off x="3071665" y="1484785"/>
            <a:ext cx="6034617" cy="4525963"/>
          </a:xfrm>
          <a:prstGeom prst="rect">
            <a:avLst/>
          </a:prstGeom>
          <a:solidFill>
            <a:schemeClr val="accent1">
              <a:lumMod val="60000"/>
              <a:lumOff val="40000"/>
            </a:schemeClr>
          </a:solidFill>
          <a:effectLst>
            <a:innerShdw blurRad="63500" dist="50800" dir="2700000">
              <a:prstClr val="black">
                <a:alpha val="50000"/>
              </a:prstClr>
            </a:innerShdw>
          </a:effectLst>
          <a:scene3d>
            <a:camera prst="orthographicFront"/>
            <a:lightRig rig="threePt" dir="t"/>
          </a:scene3d>
          <a:sp3d prstMaterial="matte"/>
        </p:spPr>
      </p:pic>
    </p:spTree>
    <p:extLst>
      <p:ext uri="{BB962C8B-B14F-4D97-AF65-F5344CB8AC3E}">
        <p14:creationId xmlns:p14="http://schemas.microsoft.com/office/powerpoint/2010/main" val="1882616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219200"/>
          </a:xfrm>
        </p:spPr>
        <p:txBody>
          <a:bodyPr>
            <a:normAutofit/>
          </a:bodyPr>
          <a:lstStyle/>
          <a:p>
            <a:pPr algn="ctr"/>
            <a:r>
              <a:rPr lang="en-US" dirty="0" smtClean="0">
                <a:solidFill>
                  <a:schemeClr val="bg1"/>
                </a:solidFill>
              </a:rPr>
              <a:t>BIOSYNTHESIS OF CHOLESTEROL</a:t>
            </a:r>
            <a:endParaRPr lang="en-US" dirty="0">
              <a:solidFill>
                <a:schemeClr val="bg1"/>
              </a:solidFill>
            </a:endParaRPr>
          </a:p>
        </p:txBody>
      </p:sp>
      <p:sp>
        <p:nvSpPr>
          <p:cNvPr id="3" name="Content Placeholder 2"/>
          <p:cNvSpPr>
            <a:spLocks noGrp="1"/>
          </p:cNvSpPr>
          <p:nvPr>
            <p:ph idx="1"/>
          </p:nvPr>
        </p:nvSpPr>
        <p:spPr>
          <a:xfrm>
            <a:off x="1981200" y="1143000"/>
            <a:ext cx="8229600" cy="5257800"/>
          </a:xfrm>
        </p:spPr>
        <p:txBody>
          <a:bodyPr>
            <a:normAutofit/>
          </a:bodyPr>
          <a:lstStyle/>
          <a:p>
            <a:pPr algn="just"/>
            <a:r>
              <a:rPr lang="en-US" sz="2400" dirty="0"/>
              <a:t>All carbon atoms of cholesterol are derived from acetyl CoA. The biosynthetic path way was described by SIR JOHN CORNFORTH and VLADIMIR PERLOG .</a:t>
            </a:r>
          </a:p>
          <a:p>
            <a:pPr algn="just"/>
            <a:endParaRPr lang="en-US" sz="2400" dirty="0"/>
          </a:p>
          <a:p>
            <a:pPr algn="just"/>
            <a:r>
              <a:rPr lang="en-US" sz="2400" dirty="0"/>
              <a:t>The major sites of synthesis of cholesterol are liver ,adrenal cortex ,testes ,ovaries and intestine.</a:t>
            </a:r>
          </a:p>
          <a:p>
            <a:pPr algn="just"/>
            <a:endParaRPr lang="en-US" sz="2400" dirty="0"/>
          </a:p>
          <a:p>
            <a:pPr algn="just"/>
            <a:r>
              <a:rPr lang="en-US" sz="2400" dirty="0"/>
              <a:t>All nucleated cells can synthesis cholesterol including arterial walls .</a:t>
            </a:r>
          </a:p>
          <a:p>
            <a:pPr algn="just"/>
            <a:endParaRPr lang="en-US" sz="2400" dirty="0"/>
          </a:p>
          <a:p>
            <a:pPr algn="just"/>
            <a:r>
              <a:rPr lang="en-US" sz="2400" dirty="0"/>
              <a:t>The enzymes involved in cholesterol synthesis are partly located in the endoplasmic reticulum and partly in cytoplasm</a:t>
            </a:r>
          </a:p>
        </p:txBody>
      </p:sp>
    </p:spTree>
    <p:extLst>
      <p:ext uri="{BB962C8B-B14F-4D97-AF65-F5344CB8AC3E}">
        <p14:creationId xmlns:p14="http://schemas.microsoft.com/office/powerpoint/2010/main" val="2845075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19200"/>
          </a:xfrm>
        </p:spPr>
        <p:txBody>
          <a:bodyPr>
            <a:normAutofit/>
          </a:bodyPr>
          <a:lstStyle/>
          <a:p>
            <a:pPr algn="ctr"/>
            <a:r>
              <a:rPr lang="en-US" dirty="0" smtClean="0">
                <a:solidFill>
                  <a:schemeClr val="bg1"/>
                </a:solidFill>
              </a:rPr>
              <a:t>STEPS IN CHOLESTROL SYNTHESIS</a:t>
            </a:r>
            <a:endParaRPr lang="en-US" dirty="0">
              <a:solidFill>
                <a:schemeClr val="bg1"/>
              </a:solidFill>
            </a:endParaRPr>
          </a:p>
        </p:txBody>
      </p:sp>
      <p:sp>
        <p:nvSpPr>
          <p:cNvPr id="3" name="Content Placeholder 2"/>
          <p:cNvSpPr>
            <a:spLocks noGrp="1"/>
          </p:cNvSpPr>
          <p:nvPr>
            <p:ph idx="1"/>
          </p:nvPr>
        </p:nvSpPr>
        <p:spPr>
          <a:xfrm>
            <a:off x="1775520" y="1066800"/>
            <a:ext cx="8435280" cy="5410200"/>
          </a:xfrm>
        </p:spPr>
        <p:txBody>
          <a:bodyPr>
            <a:noAutofit/>
          </a:bodyPr>
          <a:lstStyle/>
          <a:p>
            <a:pPr marL="514350" indent="-514350">
              <a:buFont typeface="+mj-lt"/>
              <a:buAutoNum type="arabicPeriod"/>
            </a:pPr>
            <a:r>
              <a:rPr lang="en-US" sz="2400" u="sng" dirty="0"/>
              <a:t>CONDENSATION</a:t>
            </a:r>
          </a:p>
          <a:p>
            <a:pPr marL="514350" indent="-514350" algn="just">
              <a:buNone/>
            </a:pPr>
            <a:r>
              <a:rPr lang="en-US" dirty="0"/>
              <a:t>      </a:t>
            </a:r>
            <a:r>
              <a:rPr lang="en-US" sz="2400" dirty="0"/>
              <a:t>The acetyl CoA is provided by the ATP citrate lyase reaction as in case of fatty acid synthesis.2 molecules of acetyl CoA condense to form acetoacetyl </a:t>
            </a:r>
            <a:r>
              <a:rPr lang="en-US" sz="2400" dirty="0" err="1"/>
              <a:t>coA</a:t>
            </a:r>
            <a:r>
              <a:rPr lang="en-US" sz="2400" dirty="0"/>
              <a:t> synthase</a:t>
            </a:r>
          </a:p>
          <a:p>
            <a:pPr marL="514350" indent="-514350">
              <a:buAutoNum type="arabicPeriod" startAt="2"/>
            </a:pPr>
            <a:r>
              <a:rPr lang="en-US" sz="2400" u="sng" dirty="0"/>
              <a:t>PROMOTION OF  HMG CoA</a:t>
            </a:r>
          </a:p>
          <a:p>
            <a:pPr marL="514350" indent="-514350" algn="just">
              <a:buNone/>
            </a:pPr>
            <a:r>
              <a:rPr lang="en-US" dirty="0"/>
              <a:t>      </a:t>
            </a:r>
            <a:r>
              <a:rPr lang="en-US" sz="2400" dirty="0"/>
              <a:t>A 3 rd molecule of acetyl CoA condenses with acetoacetyl CoA to  form beta hydroxyl beta methyl glut aryl CoA (HMG CoA )</a:t>
            </a:r>
          </a:p>
          <a:p>
            <a:pPr marL="514350" indent="-514350" algn="just">
              <a:buNone/>
            </a:pPr>
            <a:r>
              <a:rPr lang="en-US" sz="2400" dirty="0"/>
              <a:t>       The enzyme is HMG CoA synthase   .</a:t>
            </a:r>
          </a:p>
          <a:p>
            <a:pPr marL="514350" indent="-514350" algn="just">
              <a:buNone/>
            </a:pPr>
            <a:r>
              <a:rPr lang="en-US" sz="2400" dirty="0"/>
              <a:t>       HMG co A is present in both cytosol and mitochondria of liver.</a:t>
            </a:r>
          </a:p>
        </p:txBody>
      </p:sp>
    </p:spTree>
    <p:extLst>
      <p:ext uri="{BB962C8B-B14F-4D97-AF65-F5344CB8AC3E}">
        <p14:creationId xmlns:p14="http://schemas.microsoft.com/office/powerpoint/2010/main" val="208880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544" y="762000"/>
            <a:ext cx="8219256" cy="5410200"/>
          </a:xfrm>
        </p:spPr>
        <p:txBody>
          <a:bodyPr>
            <a:normAutofit/>
          </a:bodyPr>
          <a:lstStyle/>
          <a:p>
            <a:pPr marL="514350" indent="-514350">
              <a:buAutoNum type="arabicPeriod" startAt="3"/>
            </a:pPr>
            <a:r>
              <a:rPr lang="en-US" sz="2400" u="sng" dirty="0"/>
              <a:t>COMMITTED STEP</a:t>
            </a:r>
          </a:p>
          <a:p>
            <a:pPr marL="514350" indent="-514350" algn="just">
              <a:buNone/>
            </a:pPr>
            <a:r>
              <a:rPr lang="en-US" sz="2400" dirty="0"/>
              <a:t>       The reduction of HMG CoA to mevalonate is catalyzed by the HMG CoA reductase .it is a microsomal enzyme .it uses 2 molecules of NADPH .it is considered as the RATE LIMITING STEP</a:t>
            </a:r>
          </a:p>
          <a:p>
            <a:pPr marL="514350" indent="-514350">
              <a:buAutoNum type="arabicPeriod" startAt="4"/>
            </a:pPr>
            <a:r>
              <a:rPr lang="en-US" sz="2400" u="sng" dirty="0"/>
              <a:t>PRODUCTION OF 5 CARBON UNIT </a:t>
            </a:r>
          </a:p>
          <a:p>
            <a:pPr marL="514350" indent="-514350" algn="just">
              <a:buNone/>
            </a:pPr>
            <a:r>
              <a:rPr lang="en-US" sz="2400" dirty="0"/>
              <a:t>       Mevalonate is successively phosphorylated to </a:t>
            </a:r>
            <a:r>
              <a:rPr lang="en-US" sz="2400" dirty="0" err="1"/>
              <a:t>phospho</a:t>
            </a:r>
            <a:r>
              <a:rPr lang="en-US" sz="2400" dirty="0"/>
              <a:t> mevalonate ,to </a:t>
            </a:r>
            <a:r>
              <a:rPr lang="en-US" sz="2400" dirty="0" err="1"/>
              <a:t>pyrophosphomevalonate</a:t>
            </a:r>
            <a:r>
              <a:rPr lang="en-US" sz="2400" dirty="0"/>
              <a:t> ,this then undergoes decarboxylation to give isopentyl pyrophosphate a 5 carbon unit </a:t>
            </a:r>
          </a:p>
          <a:p>
            <a:pPr marL="514350" indent="-514350" algn="just">
              <a:buNone/>
            </a:pPr>
            <a:r>
              <a:rPr lang="en-US" sz="2400" dirty="0"/>
              <a:t>       steps 1,2,3,4 are together considered as the first phase in cholesterol synthesis</a:t>
            </a:r>
          </a:p>
          <a:p>
            <a:endParaRPr lang="en-US" dirty="0"/>
          </a:p>
        </p:txBody>
      </p:sp>
    </p:spTree>
    <p:extLst>
      <p:ext uri="{BB962C8B-B14F-4D97-AF65-F5344CB8AC3E}">
        <p14:creationId xmlns:p14="http://schemas.microsoft.com/office/powerpoint/2010/main" val="2737231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16632"/>
            <a:ext cx="8229600" cy="576064"/>
          </a:xfrm>
        </p:spPr>
        <p:txBody>
          <a:bodyPr>
            <a:normAutofit fontScale="90000"/>
          </a:bodyPr>
          <a:lstStyle/>
          <a:p>
            <a:r>
              <a:rPr lang="en-US" dirty="0" smtClean="0">
                <a:solidFill>
                  <a:schemeClr val="bg1"/>
                </a:solidFill>
              </a:rPr>
              <a:t>Step 5, condensation of 5 carbon unit</a:t>
            </a:r>
            <a:r>
              <a:rPr lang="en-US" dirty="0" smtClean="0"/>
              <a:t>  </a:t>
            </a:r>
            <a:br>
              <a:rPr lang="en-US" dirty="0" smtClean="0"/>
            </a:br>
            <a:endParaRPr lang="en-US" dirty="0"/>
          </a:p>
        </p:txBody>
      </p:sp>
      <p:sp>
        <p:nvSpPr>
          <p:cNvPr id="3" name="Content Placeholder 2"/>
          <p:cNvSpPr>
            <a:spLocks noGrp="1"/>
          </p:cNvSpPr>
          <p:nvPr>
            <p:ph idx="1"/>
          </p:nvPr>
        </p:nvSpPr>
        <p:spPr>
          <a:xfrm>
            <a:off x="1981200" y="908720"/>
            <a:ext cx="8229600" cy="5544616"/>
          </a:xfrm>
        </p:spPr>
        <p:txBody>
          <a:bodyPr>
            <a:noAutofit/>
          </a:bodyPr>
          <a:lstStyle/>
          <a:p>
            <a:pPr algn="just"/>
            <a:r>
              <a:rPr lang="en-US" dirty="0"/>
              <a:t>The 6 number of carbon atoms are condensed to form a 30 carbon compound</a:t>
            </a:r>
          </a:p>
          <a:p>
            <a:pPr algn="just"/>
            <a:r>
              <a:rPr lang="en-US" dirty="0"/>
              <a:t>In summary</a:t>
            </a:r>
          </a:p>
          <a:p>
            <a:pPr algn="just"/>
            <a:r>
              <a:rPr lang="en-US" dirty="0"/>
              <a:t>5C+5C=10 C;10C+5c=15C; 15C+15C=30 C</a:t>
            </a:r>
          </a:p>
          <a:p>
            <a:pPr algn="just">
              <a:buNone/>
            </a:pPr>
            <a:r>
              <a:rPr lang="en-US" dirty="0" smtClean="0">
                <a:solidFill>
                  <a:schemeClr val="bg1"/>
                </a:solidFill>
              </a:rPr>
              <a:t>STEP 6.CYCLIZATION </a:t>
            </a:r>
          </a:p>
          <a:p>
            <a:pPr algn="just">
              <a:buNone/>
            </a:pPr>
            <a:r>
              <a:rPr lang="en-US" dirty="0"/>
              <a:t>STEP 6A    sequlane now undergoes oxidation by epoxidase ,using molecular oxygen and NADPH to form sequlane epoxide </a:t>
            </a:r>
          </a:p>
          <a:p>
            <a:pPr algn="just">
              <a:buNone/>
            </a:pPr>
            <a:r>
              <a:rPr lang="en-US" dirty="0"/>
              <a:t>STEP 6B   A cylase converts it to 30 C </a:t>
            </a:r>
            <a:r>
              <a:rPr lang="en-US" dirty="0" err="1"/>
              <a:t>lanosterol</a:t>
            </a:r>
            <a:r>
              <a:rPr lang="en-US" dirty="0"/>
              <a:t> .It is the first steroid compound synthesized</a:t>
            </a:r>
          </a:p>
        </p:txBody>
      </p:sp>
    </p:spTree>
    <p:extLst>
      <p:ext uri="{BB962C8B-B14F-4D97-AF65-F5344CB8AC3E}">
        <p14:creationId xmlns:p14="http://schemas.microsoft.com/office/powerpoint/2010/main" val="1361270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solidFill>
                  <a:schemeClr val="bg1"/>
                </a:solidFill>
              </a:rPr>
              <a:t>STEP 7. CUTTING TO SIZE</a:t>
            </a:r>
          </a:p>
        </p:txBody>
      </p:sp>
      <p:sp>
        <p:nvSpPr>
          <p:cNvPr id="3" name="Content Placeholder 2"/>
          <p:cNvSpPr>
            <a:spLocks noGrp="1"/>
          </p:cNvSpPr>
          <p:nvPr>
            <p:ph idx="1"/>
          </p:nvPr>
        </p:nvSpPr>
        <p:spPr>
          <a:xfrm>
            <a:off x="1981202" y="764704"/>
            <a:ext cx="8207079" cy="5180420"/>
          </a:xfrm>
        </p:spPr>
        <p:txBody>
          <a:bodyPr/>
          <a:lstStyle/>
          <a:p>
            <a:pPr marL="0" indent="0">
              <a:buNone/>
            </a:pPr>
            <a:endParaRPr lang="en-US" sz="2400" dirty="0"/>
          </a:p>
          <a:p>
            <a:pPr algn="just">
              <a:buNone/>
            </a:pPr>
            <a:r>
              <a:rPr lang="en-US" sz="2400" dirty="0"/>
              <a:t>7A next the 3 additional methyl groups on carbon atoms 4 and 14 are reduced to produce zymosterol</a:t>
            </a:r>
          </a:p>
          <a:p>
            <a:pPr algn="just">
              <a:buNone/>
            </a:pPr>
            <a:r>
              <a:rPr lang="en-US" sz="2400" dirty="0"/>
              <a:t>7B  then the double bond migrates from 8-9 position to 5-6 position  where desmosterol is formed .</a:t>
            </a:r>
          </a:p>
          <a:p>
            <a:pPr algn="just">
              <a:buNone/>
            </a:pPr>
            <a:r>
              <a:rPr lang="en-US" sz="2400" dirty="0"/>
              <a:t>7C   finally double bond in the side chain is reduced by NADPH when cholesterol is formed.</a:t>
            </a:r>
          </a:p>
          <a:p>
            <a:pPr algn="just">
              <a:buNone/>
            </a:pPr>
            <a:r>
              <a:rPr lang="en-US" sz="2400" dirty="0"/>
              <a:t> </a:t>
            </a:r>
          </a:p>
          <a:p>
            <a:endParaRPr lang="en-US" dirty="0"/>
          </a:p>
        </p:txBody>
      </p:sp>
    </p:spTree>
    <p:extLst>
      <p:ext uri="{BB962C8B-B14F-4D97-AF65-F5344CB8AC3E}">
        <p14:creationId xmlns:p14="http://schemas.microsoft.com/office/powerpoint/2010/main" val="1463002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amirtha flex.jpg"/>
          <p:cNvPicPr>
            <a:picLocks noGrp="1" noChangeArrowheads="1"/>
          </p:cNvPicPr>
          <p:nvPr>
            <p:ph idx="1"/>
          </p:nvPr>
        </p:nvPicPr>
        <p:blipFill rotWithShape="1">
          <a:blip r:embed="rId2" cstate="print"/>
          <a:srcRect t="1" b="11792"/>
          <a:stretch/>
        </p:blipFill>
        <p:spPr bwMode="auto">
          <a:xfrm>
            <a:off x="1390948" y="62"/>
            <a:ext cx="9308592" cy="6876000"/>
          </a:xfrm>
          <a:prstGeom prst="rect">
            <a:avLst/>
          </a:prstGeom>
          <a:noFill/>
        </p:spPr>
      </p:pic>
    </p:spTree>
    <p:extLst>
      <p:ext uri="{BB962C8B-B14F-4D97-AF65-F5344CB8AC3E}">
        <p14:creationId xmlns:p14="http://schemas.microsoft.com/office/powerpoint/2010/main" val="282675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229600" cy="1219200"/>
          </a:xfrm>
        </p:spPr>
        <p:txBody>
          <a:bodyPr>
            <a:normAutofit/>
          </a:bodyPr>
          <a:lstStyle/>
          <a:p>
            <a:r>
              <a:rPr lang="en-US" dirty="0" smtClean="0">
                <a:solidFill>
                  <a:schemeClr val="bg1"/>
                </a:solidFill>
              </a:rPr>
              <a:t>SYNTEHESIS OF CHOLESTEROL</a:t>
            </a:r>
            <a:endParaRPr lang="en-US" dirty="0">
              <a:solidFill>
                <a:schemeClr val="bg1"/>
              </a:solidFill>
            </a:endParaRPr>
          </a:p>
        </p:txBody>
      </p:sp>
      <p:pic>
        <p:nvPicPr>
          <p:cNvPr id="1026" name="Picture 2" descr="I:\424px-Mevalonate_pathway.svg.png"/>
          <p:cNvPicPr>
            <a:picLocks noGrp="1" noChangeAspect="1" noChangeArrowheads="1"/>
          </p:cNvPicPr>
          <p:nvPr>
            <p:ph idx="1"/>
          </p:nvPr>
        </p:nvPicPr>
        <p:blipFill>
          <a:blip r:embed="rId2" cstate="print"/>
          <a:srcRect/>
          <a:stretch>
            <a:fillRect/>
          </a:stretch>
        </p:blipFill>
        <p:spPr bwMode="auto">
          <a:xfrm>
            <a:off x="1919536" y="260648"/>
            <a:ext cx="8280920" cy="6192688"/>
          </a:xfrm>
          <a:prstGeom prst="rect">
            <a:avLst/>
          </a:prstGeom>
          <a:noFill/>
        </p:spPr>
      </p:pic>
    </p:spTree>
    <p:extLst>
      <p:ext uri="{BB962C8B-B14F-4D97-AF65-F5344CB8AC3E}">
        <p14:creationId xmlns:p14="http://schemas.microsoft.com/office/powerpoint/2010/main" val="757723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5472" y="714356"/>
            <a:ext cx="8115328" cy="703282"/>
          </a:xfrm>
        </p:spPr>
        <p:txBody>
          <a:bodyPr>
            <a:normAutofit/>
          </a:bodyPr>
          <a:lstStyle/>
          <a:p>
            <a:r>
              <a:rPr lang="en-US" dirty="0" smtClean="0"/>
              <a:t>CHOLESTEROL SYNTHESIS</a:t>
            </a:r>
            <a:endParaRPr lang="en-IN" dirty="0"/>
          </a:p>
        </p:txBody>
      </p:sp>
      <p:pic>
        <p:nvPicPr>
          <p:cNvPr id="2050" name="Picture 2" descr="I:\acetylcoatransport.jpgbiochemistry synthesis of cholesterol.jpg"/>
          <p:cNvPicPr>
            <a:picLocks noGrp="1" noChangeAspect="1" noChangeArrowheads="1"/>
          </p:cNvPicPr>
          <p:nvPr>
            <p:ph idx="1"/>
          </p:nvPr>
        </p:nvPicPr>
        <p:blipFill>
          <a:blip r:embed="rId2" cstate="print"/>
          <a:stretch>
            <a:fillRect/>
          </a:stretch>
        </p:blipFill>
        <p:spPr bwMode="auto">
          <a:xfrm>
            <a:off x="2880371" y="1857364"/>
            <a:ext cx="6144587" cy="4071966"/>
          </a:xfrm>
          <a:prstGeom prst="rect">
            <a:avLst/>
          </a:prstGeom>
          <a:noFill/>
        </p:spPr>
      </p:pic>
    </p:spTree>
    <p:extLst>
      <p:ext uri="{BB962C8B-B14F-4D97-AF65-F5344CB8AC3E}">
        <p14:creationId xmlns:p14="http://schemas.microsoft.com/office/powerpoint/2010/main" val="266613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19200"/>
          </a:xfrm>
        </p:spPr>
        <p:txBody>
          <a:bodyPr>
            <a:normAutofit/>
          </a:bodyPr>
          <a:lstStyle/>
          <a:p>
            <a:pPr algn="ctr"/>
            <a:r>
              <a:rPr lang="en-US" sz="3200" dirty="0">
                <a:solidFill>
                  <a:schemeClr val="bg1"/>
                </a:solidFill>
              </a:rPr>
              <a:t>REGULATION OF HMG CoA REDUCTASE</a:t>
            </a:r>
          </a:p>
        </p:txBody>
      </p:sp>
      <p:pic>
        <p:nvPicPr>
          <p:cNvPr id="4098" name="Picture 2"/>
          <p:cNvPicPr>
            <a:picLocks noGrp="1" noChangeAspect="1" noChangeArrowheads="1"/>
          </p:cNvPicPr>
          <p:nvPr>
            <p:ph idx="1"/>
          </p:nvPr>
        </p:nvPicPr>
        <p:blipFill rotWithShape="1">
          <a:blip r:embed="rId2" cstate="print"/>
          <a:srcRect l="231" r="-231" b="1332"/>
          <a:stretch/>
        </p:blipFill>
        <p:spPr bwMode="auto">
          <a:xfrm>
            <a:off x="2135560" y="548680"/>
            <a:ext cx="7920880" cy="5832648"/>
          </a:xfrm>
          <a:prstGeom prst="rect">
            <a:avLst/>
          </a:prstGeom>
          <a:noFill/>
          <a:ln w="9525">
            <a:noFill/>
            <a:miter lim="800000"/>
            <a:headEnd/>
            <a:tailEnd/>
          </a:ln>
          <a:effectLst/>
        </p:spPr>
      </p:pic>
    </p:spTree>
    <p:extLst>
      <p:ext uri="{BB962C8B-B14F-4D97-AF65-F5344CB8AC3E}">
        <p14:creationId xmlns:p14="http://schemas.microsoft.com/office/powerpoint/2010/main" val="3327376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bg1"/>
                </a:solidFill>
              </a:rPr>
              <a:t>ABSORBTION OF CHOLESTEROL</a:t>
            </a:r>
            <a:endParaRPr lang="en-US" dirty="0">
              <a:solidFill>
                <a:schemeClr val="bg1"/>
              </a:solidFill>
            </a:endParaRPr>
          </a:p>
        </p:txBody>
      </p:sp>
      <p:sp>
        <p:nvSpPr>
          <p:cNvPr id="3" name="Content Placeholder 2"/>
          <p:cNvSpPr>
            <a:spLocks noGrp="1"/>
          </p:cNvSpPr>
          <p:nvPr>
            <p:ph idx="1"/>
          </p:nvPr>
        </p:nvSpPr>
        <p:spPr>
          <a:xfrm>
            <a:off x="1775520" y="1600201"/>
            <a:ext cx="8568952" cy="4525963"/>
          </a:xfrm>
        </p:spPr>
        <p:txBody>
          <a:bodyPr>
            <a:noAutofit/>
          </a:bodyPr>
          <a:lstStyle/>
          <a:p>
            <a:pPr>
              <a:buNone/>
            </a:pPr>
            <a:r>
              <a:rPr lang="en-US" sz="2400" dirty="0"/>
              <a:t>     Cholesterol ester present in diet  is hydrolyzed by cholesterol esterase ,the free cholesterol is incorporated into bile salt micelle and absorbed into mucosal cells, absorption needs macular formation ,there is a specific protein which facilitates the transport of cholesterol into the mucosal cells from the micelle.</a:t>
            </a:r>
          </a:p>
          <a:p>
            <a:pPr>
              <a:buNone/>
            </a:pPr>
            <a:r>
              <a:rPr lang="en-US" sz="2400" dirty="0"/>
              <a:t>     Inside the mucosal cells cholesterol is re-esterifies and incorporated into chylomicron ,the  chylomicrons reaches the blood stream through lymphatics(lacteals) ,this  dietary cholesterol reaches the liver through chylomicron  remnants .</a:t>
            </a:r>
          </a:p>
        </p:txBody>
      </p:sp>
    </p:spTree>
    <p:extLst>
      <p:ext uri="{BB962C8B-B14F-4D97-AF65-F5344CB8AC3E}">
        <p14:creationId xmlns:p14="http://schemas.microsoft.com/office/powerpoint/2010/main" val="81426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CHOLESTEROL- A Study</a:t>
            </a:r>
            <a:endParaRPr lang="en-US" dirty="0"/>
          </a:p>
        </p:txBody>
      </p:sp>
      <p:pic>
        <p:nvPicPr>
          <p:cNvPr id="5122" name="Picture 2" descr="I:\2014-04-04 13.44.23.jpg"/>
          <p:cNvPicPr>
            <a:picLocks noGrp="1" noChangeAspect="1" noChangeArrowheads="1"/>
          </p:cNvPicPr>
          <p:nvPr>
            <p:ph idx="1"/>
          </p:nvPr>
        </p:nvPicPr>
        <p:blipFill>
          <a:blip r:embed="rId2" cstate="print"/>
          <a:stretch>
            <a:fillRect/>
          </a:stretch>
        </p:blipFill>
        <p:spPr bwMode="auto">
          <a:xfrm>
            <a:off x="2495600" y="1511439"/>
            <a:ext cx="3291840" cy="4389120"/>
          </a:xfrm>
          <a:prstGeom prst="rect">
            <a:avLst/>
          </a:prstGeom>
          <a:noFill/>
        </p:spPr>
      </p:pic>
      <p:sp>
        <p:nvSpPr>
          <p:cNvPr id="3" name="Rectangle 2"/>
          <p:cNvSpPr/>
          <p:nvPr/>
        </p:nvSpPr>
        <p:spPr>
          <a:xfrm>
            <a:off x="6528048" y="2828837"/>
            <a:ext cx="5182882" cy="1200329"/>
          </a:xfrm>
          <a:prstGeom prst="rect">
            <a:avLst/>
          </a:prstGeom>
        </p:spPr>
        <p:txBody>
          <a:bodyPr wrap="square">
            <a:spAutoFit/>
          </a:bodyPr>
          <a:lstStyle/>
          <a:p>
            <a:pPr algn="ctr">
              <a:buNone/>
            </a:pPr>
            <a:r>
              <a:rPr lang="en-US" dirty="0">
                <a:solidFill>
                  <a:srgbClr val="0070C0"/>
                </a:solidFill>
                <a:latin typeface="Baskerville Old Face" panose="02020602080505020303" pitchFamily="18" charset="0"/>
              </a:rPr>
              <a:t>Prepared by </a:t>
            </a:r>
          </a:p>
          <a:p>
            <a:pPr algn="ctr">
              <a:buNone/>
            </a:pPr>
            <a:r>
              <a:rPr lang="en-US" dirty="0">
                <a:solidFill>
                  <a:srgbClr val="0070C0"/>
                </a:solidFill>
                <a:latin typeface="Baskerville Old Face" panose="02020602080505020303" pitchFamily="18" charset="0"/>
              </a:rPr>
              <a:t> Dr. </a:t>
            </a:r>
            <a:r>
              <a:rPr lang="en-US" b="1" dirty="0">
                <a:solidFill>
                  <a:srgbClr val="0070C0"/>
                </a:solidFill>
                <a:latin typeface="Baskerville Old Face" panose="02020602080505020303" pitchFamily="18" charset="0"/>
              </a:rPr>
              <a:t>MINI S.K  </a:t>
            </a:r>
            <a:r>
              <a:rPr lang="en-US" dirty="0">
                <a:solidFill>
                  <a:srgbClr val="0070C0"/>
                </a:solidFill>
                <a:latin typeface="Baskerville Old Face" panose="02020602080505020303" pitchFamily="18" charset="0"/>
              </a:rPr>
              <a:t>BHMS, MD (</a:t>
            </a:r>
            <a:r>
              <a:rPr lang="en-US" dirty="0" err="1">
                <a:solidFill>
                  <a:srgbClr val="0070C0"/>
                </a:solidFill>
                <a:latin typeface="Baskerville Old Face" panose="02020602080505020303" pitchFamily="18" charset="0"/>
              </a:rPr>
              <a:t>Hom</a:t>
            </a:r>
            <a:r>
              <a:rPr lang="en-US" dirty="0">
                <a:solidFill>
                  <a:srgbClr val="0070C0"/>
                </a:solidFill>
                <a:latin typeface="Baskerville Old Face" panose="02020602080505020303" pitchFamily="18" charset="0"/>
              </a:rPr>
              <a:t>)</a:t>
            </a:r>
          </a:p>
          <a:p>
            <a:pPr algn="ctr">
              <a:buNone/>
            </a:pPr>
            <a:r>
              <a:rPr lang="en-US" dirty="0" smtClean="0">
                <a:solidFill>
                  <a:srgbClr val="0070C0"/>
                </a:solidFill>
                <a:latin typeface="Baskerville Old Face" panose="02020602080505020303" pitchFamily="18" charset="0"/>
              </a:rPr>
              <a:t>(Professor &amp; </a:t>
            </a:r>
            <a:r>
              <a:rPr lang="en-US" dirty="0" err="1" smtClean="0">
                <a:solidFill>
                  <a:srgbClr val="0070C0"/>
                </a:solidFill>
                <a:latin typeface="Baskerville Old Face" panose="02020602080505020303" pitchFamily="18" charset="0"/>
              </a:rPr>
              <a:t>HoD</a:t>
            </a:r>
            <a:r>
              <a:rPr lang="en-US" dirty="0" smtClean="0">
                <a:solidFill>
                  <a:srgbClr val="0070C0"/>
                </a:solidFill>
                <a:latin typeface="Baskerville Old Face" panose="02020602080505020303" pitchFamily="18" charset="0"/>
              </a:rPr>
              <a:t> ,</a:t>
            </a:r>
          </a:p>
          <a:p>
            <a:pPr algn="ctr">
              <a:buNone/>
            </a:pPr>
            <a:r>
              <a:rPr lang="en-US" dirty="0" smtClean="0">
                <a:solidFill>
                  <a:srgbClr val="0070C0"/>
                </a:solidFill>
                <a:latin typeface="Baskerville Old Face" panose="02020602080505020303" pitchFamily="18" charset="0"/>
              </a:rPr>
              <a:t>Dept</a:t>
            </a:r>
            <a:r>
              <a:rPr lang="en-US" dirty="0">
                <a:solidFill>
                  <a:srgbClr val="0070C0"/>
                </a:solidFill>
                <a:latin typeface="Baskerville Old Face" panose="02020602080505020303" pitchFamily="18" charset="0"/>
              </a:rPr>
              <a:t>. of PHYSIOLOGY and BIOCHEMISTRY) </a:t>
            </a:r>
          </a:p>
        </p:txBody>
      </p:sp>
    </p:spTree>
    <p:extLst>
      <p:ext uri="{BB962C8B-B14F-4D97-AF65-F5344CB8AC3E}">
        <p14:creationId xmlns:p14="http://schemas.microsoft.com/office/powerpoint/2010/main" val="3178091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r>
              <a:rPr lang="en-US" sz="2400" dirty="0"/>
              <a:t>A protein designated NPC1L1(Niemen pick C ,like 1  is involved in the absorption of cholesterol .the therapeutic effect  of the drug ezetimibe is by interfering the function of the protein ABC  (ATP binding cassette proteins) ,transport proteins,ABCG5(steroline) and ABCG (STEROLIN2) constitute a diametric unit ,limiting cholesterol absorption .they promote the secretion of absorbed steroids from intestinal epithelium back into the lumen and thus regulate the amount of cholesterol incorporated into chylomicrons  </a:t>
            </a:r>
          </a:p>
          <a:p>
            <a:pPr algn="just"/>
            <a:endParaRPr lang="en-US" dirty="0"/>
          </a:p>
        </p:txBody>
      </p:sp>
    </p:spTree>
    <p:extLst>
      <p:ext uri="{BB962C8B-B14F-4D97-AF65-F5344CB8AC3E}">
        <p14:creationId xmlns:p14="http://schemas.microsoft.com/office/powerpoint/2010/main" val="2173939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219200"/>
          </a:xfrm>
        </p:spPr>
        <p:txBody>
          <a:bodyPr>
            <a:normAutofit/>
          </a:bodyPr>
          <a:lstStyle/>
          <a:p>
            <a:pPr algn="ctr"/>
            <a:r>
              <a:rPr lang="en-US" dirty="0" smtClean="0">
                <a:solidFill>
                  <a:schemeClr val="bg1"/>
                </a:solidFill>
              </a:rPr>
              <a:t>EXCREATION OF CHOLESTEROL</a:t>
            </a:r>
            <a:endParaRPr lang="en-US" dirty="0">
              <a:solidFill>
                <a:schemeClr val="bg1"/>
              </a:solidFill>
            </a:endParaRPr>
          </a:p>
        </p:txBody>
      </p:sp>
      <p:sp>
        <p:nvSpPr>
          <p:cNvPr id="3" name="Content Placeholder 2"/>
          <p:cNvSpPr>
            <a:spLocks noGrp="1"/>
          </p:cNvSpPr>
          <p:nvPr>
            <p:ph idx="1"/>
          </p:nvPr>
        </p:nvSpPr>
        <p:spPr/>
        <p:txBody>
          <a:bodyPr>
            <a:normAutofit/>
          </a:bodyPr>
          <a:lstStyle/>
          <a:p>
            <a:pPr algn="just">
              <a:buNone/>
            </a:pPr>
            <a:r>
              <a:rPr lang="en-US" sz="2400" dirty="0"/>
              <a:t>              Average diet contains about 300mg of cholesterol per day  .Body synthesize about 700mg of cholesterol per day ,out of this total 1000mg ,about 500mg cholesterol is excreted through bile ,this cholesterol is partly reabsorbed from intestines .</a:t>
            </a:r>
          </a:p>
          <a:p>
            <a:pPr algn="just">
              <a:buNone/>
            </a:pPr>
            <a:r>
              <a:rPr lang="en-US" sz="2400" dirty="0"/>
              <a:t>            vegetables  contain plant sterols which  inhibit  the reabsorption of cholesterol .The  unabsorbed portion is acted upon by intestinal bacteria to form cholesterol and coprosteanol these are excreted (fecal steroids ).Another 500mg of cholesterol is converted to bile acids which is excreted in bile as bile salts </a:t>
            </a:r>
          </a:p>
        </p:txBody>
      </p:sp>
    </p:spTree>
    <p:extLst>
      <p:ext uri="{BB962C8B-B14F-4D97-AF65-F5344CB8AC3E}">
        <p14:creationId xmlns:p14="http://schemas.microsoft.com/office/powerpoint/2010/main" val="2073241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8348" y="0"/>
            <a:ext cx="8048652" cy="1500198"/>
          </a:xfrm>
        </p:spPr>
        <p:txBody>
          <a:bodyPr/>
          <a:lstStyle/>
          <a:p>
            <a:r>
              <a:rPr lang="en-US" b="1" dirty="0" smtClean="0">
                <a:solidFill>
                  <a:schemeClr val="tx1">
                    <a:lumMod val="95000"/>
                    <a:lumOff val="5000"/>
                  </a:schemeClr>
                </a:solidFill>
              </a:rPr>
              <a:t>PLASMA LIPIDS</a:t>
            </a:r>
            <a:endParaRPr lang="en-US" b="1" dirty="0">
              <a:solidFill>
                <a:schemeClr val="tx1">
                  <a:lumMod val="95000"/>
                  <a:lumOff val="5000"/>
                </a:schemeClr>
              </a:solidFill>
            </a:endParaRPr>
          </a:p>
        </p:txBody>
      </p:sp>
      <p:sp>
        <p:nvSpPr>
          <p:cNvPr id="3" name="Subtitle 2"/>
          <p:cNvSpPr>
            <a:spLocks noGrp="1"/>
          </p:cNvSpPr>
          <p:nvPr>
            <p:ph type="subTitle" idx="1"/>
          </p:nvPr>
        </p:nvSpPr>
        <p:spPr>
          <a:xfrm>
            <a:off x="1828800" y="1700808"/>
            <a:ext cx="8382000" cy="4608512"/>
          </a:xfrm>
        </p:spPr>
        <p:txBody>
          <a:bodyPr>
            <a:noAutofit/>
          </a:bodyPr>
          <a:lstStyle/>
          <a:p>
            <a:pPr algn="just"/>
            <a:r>
              <a:rPr lang="en-US" dirty="0"/>
              <a:t>Total plasma lipids is 400-600mgldl out of this 40 percentage  is cholesterol 30 %is phospholipids </a:t>
            </a:r>
          </a:p>
          <a:p>
            <a:pPr algn="just"/>
            <a:r>
              <a:rPr lang="en-US" dirty="0"/>
              <a:t>20% is triglycerides. </a:t>
            </a:r>
          </a:p>
          <a:p>
            <a:pPr algn="just"/>
            <a:r>
              <a:rPr lang="en-US" dirty="0"/>
              <a:t>Since lipids are insoluble in water they need the help of carries in plasma .</a:t>
            </a:r>
          </a:p>
          <a:p>
            <a:pPr algn="just"/>
            <a:r>
              <a:rPr lang="en-US" dirty="0"/>
              <a:t>Therefore they are complexed  with proteins to form </a:t>
            </a:r>
            <a:r>
              <a:rPr lang="en-US" dirty="0" err="1"/>
              <a:t>lipo</a:t>
            </a:r>
            <a:r>
              <a:rPr lang="en-US" dirty="0"/>
              <a:t>-proteins .the protein part of lipoprotein part of lipoprotein is called apolipoprotein.</a:t>
            </a:r>
          </a:p>
          <a:p>
            <a:pPr algn="l"/>
            <a:r>
              <a:rPr lang="en-US" dirty="0"/>
              <a:t>  </a:t>
            </a:r>
          </a:p>
        </p:txBody>
      </p:sp>
    </p:spTree>
    <p:extLst>
      <p:ext uri="{BB962C8B-B14F-4D97-AF65-F5344CB8AC3E}">
        <p14:creationId xmlns:p14="http://schemas.microsoft.com/office/powerpoint/2010/main" val="4127945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bg1"/>
                </a:solidFill>
              </a:rPr>
              <a:t>DIFERENT TYPES OF LIPOPROTEINS</a:t>
            </a:r>
            <a:endParaRPr lang="en-US" dirty="0">
              <a:solidFill>
                <a:schemeClr val="bg1"/>
              </a:solidFill>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400" dirty="0"/>
              <a:t>CHYLOMICRONS</a:t>
            </a:r>
          </a:p>
          <a:p>
            <a:pPr marL="514350" indent="-514350">
              <a:buFont typeface="+mj-lt"/>
              <a:buAutoNum type="arabicPeriod"/>
            </a:pPr>
            <a:endParaRPr lang="en-US" sz="2400" dirty="0"/>
          </a:p>
          <a:p>
            <a:pPr marL="514350" indent="-514350">
              <a:buFont typeface="+mj-lt"/>
              <a:buAutoNum type="arabicPeriod"/>
            </a:pPr>
            <a:r>
              <a:rPr lang="en-US" sz="2400" dirty="0"/>
              <a:t>VERL LOW DENSITY LIPOPROTEINS</a:t>
            </a:r>
          </a:p>
          <a:p>
            <a:pPr marL="514350" indent="-514350">
              <a:buFont typeface="+mj-lt"/>
              <a:buAutoNum type="arabicPeriod"/>
            </a:pPr>
            <a:endParaRPr lang="en-US" sz="2400" dirty="0"/>
          </a:p>
          <a:p>
            <a:pPr marL="514350" indent="-514350">
              <a:buFont typeface="+mj-lt"/>
              <a:buAutoNum type="arabicPeriod"/>
            </a:pPr>
            <a:r>
              <a:rPr lang="en-US" sz="2400" dirty="0"/>
              <a:t>INTERMEDIATE DENSITY LIPOPROTEINS</a:t>
            </a:r>
          </a:p>
          <a:p>
            <a:pPr marL="514350" indent="-514350">
              <a:buFont typeface="+mj-lt"/>
              <a:buAutoNum type="arabicPeriod"/>
            </a:pPr>
            <a:endParaRPr lang="en-US" sz="2400" dirty="0"/>
          </a:p>
          <a:p>
            <a:pPr marL="514350" indent="-514350">
              <a:buFont typeface="+mj-lt"/>
              <a:buAutoNum type="arabicPeriod"/>
            </a:pPr>
            <a:r>
              <a:rPr lang="en-US" sz="2400" dirty="0"/>
              <a:t>LOW DENSITY LIPOPROTEINS</a:t>
            </a:r>
          </a:p>
          <a:p>
            <a:pPr marL="514350" indent="-514350">
              <a:buFont typeface="+mj-lt"/>
              <a:buAutoNum type="arabicPeriod"/>
            </a:pPr>
            <a:endParaRPr lang="en-US" sz="2400" dirty="0"/>
          </a:p>
          <a:p>
            <a:pPr marL="514350" indent="-514350">
              <a:buFont typeface="+mj-lt"/>
              <a:buAutoNum type="arabicPeriod"/>
            </a:pPr>
            <a:r>
              <a:rPr lang="en-US" sz="2400" dirty="0"/>
              <a:t>HIGH DENSITY LIPOPROTEINS</a:t>
            </a:r>
          </a:p>
        </p:txBody>
      </p:sp>
    </p:spTree>
    <p:extLst>
      <p:ext uri="{BB962C8B-B14F-4D97-AF65-F5344CB8AC3E}">
        <p14:creationId xmlns:p14="http://schemas.microsoft.com/office/powerpoint/2010/main" val="169670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19200"/>
          </a:xfrm>
        </p:spPr>
        <p:txBody>
          <a:bodyPr/>
          <a:lstStyle/>
          <a:p>
            <a:pPr algn="ctr"/>
            <a:r>
              <a:rPr lang="en-US" dirty="0" smtClean="0">
                <a:solidFill>
                  <a:schemeClr val="bg1"/>
                </a:solidFill>
              </a:rPr>
              <a:t>APOLIPOPROTEIN</a:t>
            </a:r>
            <a:endParaRPr lang="en-US" dirty="0">
              <a:solidFill>
                <a:schemeClr val="bg1"/>
              </a:solidFill>
            </a:endParaRPr>
          </a:p>
        </p:txBody>
      </p:sp>
      <p:sp>
        <p:nvSpPr>
          <p:cNvPr id="3" name="Content Placeholder 2"/>
          <p:cNvSpPr>
            <a:spLocks noGrp="1"/>
          </p:cNvSpPr>
          <p:nvPr>
            <p:ph idx="1"/>
          </p:nvPr>
        </p:nvSpPr>
        <p:spPr>
          <a:xfrm>
            <a:off x="1981200" y="1143000"/>
            <a:ext cx="8229600" cy="4572000"/>
          </a:xfrm>
        </p:spPr>
        <p:txBody>
          <a:bodyPr>
            <a:noAutofit/>
          </a:bodyPr>
          <a:lstStyle/>
          <a:p>
            <a:pPr algn="just"/>
            <a:r>
              <a:rPr lang="en-US" sz="2400" dirty="0"/>
              <a:t>The protein part of lipoprotein is called apolipoprotein .all apoproteins are mainly synthesised in liver ,but small quantities are produced from almost all organs </a:t>
            </a:r>
          </a:p>
          <a:p>
            <a:pPr marL="514350" indent="-514350" algn="just">
              <a:buFont typeface="+mj-lt"/>
              <a:buAutoNum type="arabicPeriod"/>
            </a:pPr>
            <a:r>
              <a:rPr lang="en-US" sz="2400" dirty="0">
                <a:solidFill>
                  <a:srgbClr val="FF0000"/>
                </a:solidFill>
              </a:rPr>
              <a:t>ApoA1 </a:t>
            </a:r>
            <a:r>
              <a:rPr lang="en-US" sz="2400" dirty="0"/>
              <a:t> activates lecithin cholesterol acyl transferace (LACT).It is anti-</a:t>
            </a:r>
            <a:r>
              <a:rPr lang="en-US" sz="2400" dirty="0" err="1"/>
              <a:t>atherogenic</a:t>
            </a:r>
            <a:r>
              <a:rPr lang="en-US" sz="2400" dirty="0"/>
              <a:t> its specific for HDL</a:t>
            </a:r>
          </a:p>
          <a:p>
            <a:pPr marL="514350" indent="-514350" algn="just">
              <a:buNone/>
            </a:pPr>
            <a:r>
              <a:rPr lang="en-US" sz="2400" dirty="0"/>
              <a:t>2. </a:t>
            </a:r>
            <a:r>
              <a:rPr lang="en-US" sz="2400" dirty="0">
                <a:solidFill>
                  <a:srgbClr val="FF0000"/>
                </a:solidFill>
              </a:rPr>
              <a:t>ApoB 100 </a:t>
            </a:r>
            <a:r>
              <a:rPr lang="en-US" sz="2400" dirty="0"/>
              <a:t>Only apoprotein component of LDL .it is synthesised in liver .</a:t>
            </a:r>
          </a:p>
          <a:p>
            <a:pPr marL="514350" indent="-514350" algn="just">
              <a:buNone/>
            </a:pPr>
            <a:r>
              <a:rPr lang="en-US" sz="2400" dirty="0"/>
              <a:t>3. </a:t>
            </a:r>
            <a:r>
              <a:rPr lang="en-US" sz="2400" dirty="0">
                <a:solidFill>
                  <a:srgbClr val="FF0000"/>
                </a:solidFill>
              </a:rPr>
              <a:t>ApoB 48 </a:t>
            </a:r>
            <a:r>
              <a:rPr lang="en-US" sz="2400" dirty="0"/>
              <a:t>major apoprotein of chylomicrons.it is synthesised in intestinal cells</a:t>
            </a:r>
          </a:p>
          <a:p>
            <a:pPr marL="514350" indent="-514350" algn="just">
              <a:buNone/>
            </a:pPr>
            <a:r>
              <a:rPr lang="en-US" sz="2400" dirty="0"/>
              <a:t>4. </a:t>
            </a:r>
            <a:r>
              <a:rPr lang="en-US" sz="2400" dirty="0">
                <a:solidFill>
                  <a:srgbClr val="FF0000"/>
                </a:solidFill>
              </a:rPr>
              <a:t>ApoC</a:t>
            </a:r>
            <a:r>
              <a:rPr lang="en-US" sz="2400" dirty="0"/>
              <a:t>  Activates lipoprotein lipase</a:t>
            </a:r>
          </a:p>
          <a:p>
            <a:pPr marL="514350" indent="-514350" algn="just">
              <a:buNone/>
            </a:pPr>
            <a:r>
              <a:rPr lang="en-US" sz="2400" dirty="0"/>
              <a:t>5. </a:t>
            </a:r>
            <a:r>
              <a:rPr lang="en-US" sz="2400" dirty="0">
                <a:solidFill>
                  <a:srgbClr val="FF0000"/>
                </a:solidFill>
              </a:rPr>
              <a:t>Apo E  </a:t>
            </a:r>
            <a:r>
              <a:rPr lang="en-US" sz="2400" dirty="0"/>
              <a:t>It is present in chylomicrons ,LDL,and VLDL  </a:t>
            </a:r>
          </a:p>
        </p:txBody>
      </p:sp>
    </p:spTree>
    <p:extLst>
      <p:ext uri="{BB962C8B-B14F-4D97-AF65-F5344CB8AC3E}">
        <p14:creationId xmlns:p14="http://schemas.microsoft.com/office/powerpoint/2010/main" val="1663418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CHYLOMICRONS</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SYNTHESIS OF CHYLOMICRONS</a:t>
            </a:r>
          </a:p>
          <a:p>
            <a:endParaRPr lang="en-US" dirty="0" smtClean="0"/>
          </a:p>
          <a:p>
            <a:pPr algn="just">
              <a:buNone/>
            </a:pPr>
            <a:r>
              <a:rPr lang="en-US" sz="2400" dirty="0"/>
              <a:t>           Chylomicrons are formed in the intestinal mucosal cells and secreted into the lacteals of lymphatic system. They are rich in triglycerides</a:t>
            </a:r>
          </a:p>
          <a:p>
            <a:pPr algn="just">
              <a:buNone/>
            </a:pPr>
            <a:endParaRPr lang="en-US" dirty="0"/>
          </a:p>
          <a:p>
            <a:pPr>
              <a:buNone/>
            </a:pPr>
            <a:endParaRPr lang="en-US" dirty="0" smtClean="0"/>
          </a:p>
          <a:p>
            <a:pPr>
              <a:buNone/>
            </a:pPr>
            <a:r>
              <a:rPr lang="en-US" dirty="0" smtClean="0"/>
              <a:t> </a:t>
            </a:r>
          </a:p>
          <a:p>
            <a:pPr>
              <a:buNone/>
            </a:pPr>
            <a:endParaRPr lang="en-US" dirty="0"/>
          </a:p>
        </p:txBody>
      </p:sp>
    </p:spTree>
    <p:extLst>
      <p:ext uri="{BB962C8B-B14F-4D97-AF65-F5344CB8AC3E}">
        <p14:creationId xmlns:p14="http://schemas.microsoft.com/office/powerpoint/2010/main" val="667860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52401"/>
            <a:ext cx="7772400" cy="685800"/>
          </a:xfrm>
        </p:spPr>
        <p:txBody>
          <a:bodyPr>
            <a:normAutofit fontScale="90000"/>
          </a:bodyPr>
          <a:lstStyle/>
          <a:p>
            <a:pPr algn="ctr"/>
            <a:r>
              <a:rPr lang="en-US" dirty="0" smtClean="0">
                <a:solidFill>
                  <a:schemeClr val="bg1"/>
                </a:solidFill>
              </a:rPr>
              <a:t>CHYLOMICRON</a:t>
            </a:r>
            <a:endParaRPr lang="en-US" dirty="0">
              <a:solidFill>
                <a:schemeClr val="bg1"/>
              </a:solidFill>
            </a:endParaRPr>
          </a:p>
        </p:txBody>
      </p:sp>
      <p:pic>
        <p:nvPicPr>
          <p:cNvPr id="1026" name="Picture 2" descr="I:\structure of chylomicrons.jpg"/>
          <p:cNvPicPr>
            <a:picLocks noGrp="1" noChangeAspect="1" noChangeArrowheads="1"/>
          </p:cNvPicPr>
          <p:nvPr>
            <p:ph idx="1"/>
          </p:nvPr>
        </p:nvPicPr>
        <p:blipFill>
          <a:blip r:embed="rId2" cstate="print"/>
          <a:stretch>
            <a:fillRect/>
          </a:stretch>
        </p:blipFill>
        <p:spPr bwMode="auto">
          <a:xfrm>
            <a:off x="5162550" y="3163095"/>
            <a:ext cx="1866900" cy="1400175"/>
          </a:xfrm>
          <a:prstGeom prst="rect">
            <a:avLst/>
          </a:prstGeom>
          <a:noFill/>
        </p:spPr>
      </p:pic>
      <p:pic>
        <p:nvPicPr>
          <p:cNvPr id="1027" name="Picture 3" descr="I:\chylomicron 1.jpg"/>
          <p:cNvPicPr>
            <a:picLocks noChangeAspect="1" noChangeArrowheads="1"/>
          </p:cNvPicPr>
          <p:nvPr/>
        </p:nvPicPr>
        <p:blipFill>
          <a:blip r:embed="rId3" cstate="print"/>
          <a:srcRect/>
          <a:stretch>
            <a:fillRect/>
          </a:stretch>
        </p:blipFill>
        <p:spPr bwMode="auto">
          <a:xfrm>
            <a:off x="2667000" y="1034480"/>
            <a:ext cx="7162800" cy="5594921"/>
          </a:xfrm>
          <a:prstGeom prst="rect">
            <a:avLst/>
          </a:prstGeom>
          <a:noFill/>
        </p:spPr>
      </p:pic>
    </p:spTree>
    <p:extLst>
      <p:ext uri="{BB962C8B-B14F-4D97-AF65-F5344CB8AC3E}">
        <p14:creationId xmlns:p14="http://schemas.microsoft.com/office/powerpoint/2010/main" val="1693871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CHYLOMICRON</a:t>
            </a:r>
            <a:endParaRPr lang="en-US" dirty="0"/>
          </a:p>
        </p:txBody>
      </p:sp>
      <p:pic>
        <p:nvPicPr>
          <p:cNvPr id="3074" name="Picture 2" descr="I:\250px-Chylomicron.svg.png"/>
          <p:cNvPicPr>
            <a:picLocks noGrp="1" noChangeAspect="1" noChangeArrowheads="1"/>
          </p:cNvPicPr>
          <p:nvPr>
            <p:ph idx="1"/>
          </p:nvPr>
        </p:nvPicPr>
        <p:blipFill>
          <a:blip r:embed="rId2" cstate="print"/>
          <a:stretch>
            <a:fillRect/>
          </a:stretch>
        </p:blipFill>
        <p:spPr bwMode="auto">
          <a:xfrm>
            <a:off x="3935760" y="1844824"/>
            <a:ext cx="4320480" cy="3672408"/>
          </a:xfrm>
          <a:prstGeom prst="rect">
            <a:avLst/>
          </a:prstGeom>
          <a:noFill/>
        </p:spPr>
      </p:pic>
    </p:spTree>
    <p:extLst>
      <p:ext uri="{BB962C8B-B14F-4D97-AF65-F5344CB8AC3E}">
        <p14:creationId xmlns:p14="http://schemas.microsoft.com/office/powerpoint/2010/main" val="1236705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METABOLISM OF CHYLOMICRONS</a:t>
            </a:r>
            <a:endParaRPr lang="en-US" dirty="0">
              <a:solidFill>
                <a:schemeClr val="bg1"/>
              </a:solidFill>
            </a:endParaRPr>
          </a:p>
        </p:txBody>
      </p:sp>
      <p:sp>
        <p:nvSpPr>
          <p:cNvPr id="3" name="Content Placeholder 2"/>
          <p:cNvSpPr>
            <a:spLocks noGrp="1"/>
          </p:cNvSpPr>
          <p:nvPr>
            <p:ph idx="1"/>
          </p:nvPr>
        </p:nvSpPr>
        <p:spPr/>
        <p:txBody>
          <a:bodyPr>
            <a:normAutofit/>
          </a:bodyPr>
          <a:lstStyle/>
          <a:p>
            <a:pPr marL="514350" indent="-514350" algn="just">
              <a:buFont typeface="+mj-lt"/>
              <a:buAutoNum type="alphaUcPeriod"/>
            </a:pPr>
            <a:r>
              <a:rPr lang="en-US" dirty="0" smtClean="0"/>
              <a:t>Main site of metabolism are in skeletal muscles and in adipose tissue. the half life of chylomicrons in blood is about one hour .</a:t>
            </a:r>
          </a:p>
          <a:p>
            <a:pPr marL="514350" indent="-514350" algn="just">
              <a:buFont typeface="+mj-lt"/>
              <a:buAutoNum type="alphaUcPeriod"/>
            </a:pPr>
            <a:r>
              <a:rPr lang="en-US" dirty="0" smtClean="0"/>
              <a:t>The enzyme lipoprotein lipase is located at the endothelial layer of capillaries of adipose tissue,musles and heart but not in liver.ApoC2 present in the chylomicron activates the LPL .the LPL hydrolyzes the triglycerides present in chylomicrons to fatty acids and glycerol</a:t>
            </a:r>
          </a:p>
          <a:p>
            <a:pPr marL="514350" indent="-514350" algn="just">
              <a:buFont typeface="+mj-lt"/>
              <a:buAutoNum type="alphaUcPeriod"/>
            </a:pPr>
            <a:r>
              <a:rPr lang="en-US" dirty="0" smtClean="0"/>
              <a:t>Following injection of heparin .the LPL is released from the tissues and lipemia is thus cleared this is called post heparin lipolitoc activity </a:t>
            </a:r>
          </a:p>
          <a:p>
            <a:pPr marL="514350" indent="-514350">
              <a:buNone/>
            </a:pPr>
            <a:r>
              <a:rPr lang="en-US" dirty="0"/>
              <a:t> </a:t>
            </a:r>
            <a:r>
              <a:rPr lang="en-US" dirty="0" smtClean="0"/>
              <a:t>   </a:t>
            </a:r>
          </a:p>
        </p:txBody>
      </p:sp>
    </p:spTree>
    <p:extLst>
      <p:ext uri="{BB962C8B-B14F-4D97-AF65-F5344CB8AC3E}">
        <p14:creationId xmlns:p14="http://schemas.microsoft.com/office/powerpoint/2010/main" val="3963734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19200"/>
          </a:xfrm>
        </p:spPr>
        <p:txBody>
          <a:bodyPr>
            <a:normAutofit/>
          </a:bodyPr>
          <a:lstStyle/>
          <a:p>
            <a:pPr algn="ctr"/>
            <a:r>
              <a:rPr lang="en-US" sz="3600" dirty="0">
                <a:solidFill>
                  <a:schemeClr val="bg1"/>
                </a:solidFill>
              </a:rPr>
              <a:t>FUNCTIONS OF CHYLOMICRONS</a:t>
            </a:r>
          </a:p>
        </p:txBody>
      </p:sp>
      <p:sp>
        <p:nvSpPr>
          <p:cNvPr id="3" name="Content Placeholder 2"/>
          <p:cNvSpPr>
            <a:spLocks noGrp="1"/>
          </p:cNvSpPr>
          <p:nvPr>
            <p:ph idx="1"/>
          </p:nvPr>
        </p:nvSpPr>
        <p:spPr>
          <a:xfrm>
            <a:off x="1981200" y="1219200"/>
            <a:ext cx="8458200" cy="5257800"/>
          </a:xfrm>
        </p:spPr>
        <p:txBody>
          <a:bodyPr>
            <a:normAutofit fontScale="92500" lnSpcReduction="10000"/>
          </a:bodyPr>
          <a:lstStyle/>
          <a:p>
            <a:pPr algn="just"/>
            <a:r>
              <a:rPr lang="en-US" dirty="0"/>
              <a:t>They are the transport form of dietary triglycerides from intestine to the adipose tissue for storageand to muscle and heart for their energy needs</a:t>
            </a:r>
          </a:p>
          <a:p>
            <a:pPr algn="just">
              <a:buNone/>
            </a:pPr>
            <a:r>
              <a:rPr lang="en-US" dirty="0">
                <a:solidFill>
                  <a:schemeClr val="tx2">
                    <a:lumMod val="50000"/>
                  </a:schemeClr>
                </a:solidFill>
              </a:rPr>
              <a:t>VERY LOW DENSITY LIPOPROTINS</a:t>
            </a:r>
          </a:p>
          <a:p>
            <a:pPr algn="just">
              <a:buNone/>
            </a:pPr>
            <a:r>
              <a:rPr lang="en-US" dirty="0"/>
              <a:t>     They are synthesized in the liver  from glycerol and fatty acids and incorporated into VLDL along with hepatic cholesterol ,ApoB-100,C2 and E</a:t>
            </a:r>
          </a:p>
          <a:p>
            <a:pPr algn="just">
              <a:buNone/>
            </a:pPr>
            <a:r>
              <a:rPr lang="en-US" dirty="0">
                <a:solidFill>
                  <a:schemeClr val="tx2">
                    <a:lumMod val="50000"/>
                  </a:schemeClr>
                </a:solidFill>
              </a:rPr>
              <a:t>METABOLISM OF  VLDL</a:t>
            </a:r>
          </a:p>
          <a:p>
            <a:pPr algn="just">
              <a:buNone/>
            </a:pPr>
            <a:r>
              <a:rPr lang="en-US" dirty="0"/>
              <a:t>     The half life of VLDL is only 1to3 hour ,when they reach the  peripheral tissues Apo C activates LPL which liberates  fatty acids that are taken up by the Adipose tissue and muscle,the remnant is now designated as </a:t>
            </a:r>
          </a:p>
          <a:p>
            <a:pPr algn="just">
              <a:buNone/>
            </a:pPr>
            <a:r>
              <a:rPr lang="en-US" dirty="0">
                <a:solidFill>
                  <a:schemeClr val="tx2">
                    <a:lumMod val="50000"/>
                  </a:schemeClr>
                </a:solidFill>
              </a:rPr>
              <a:t>IDL(INTERMIDEATE  DENSITY  LIPOPROTEIN) </a:t>
            </a:r>
            <a:r>
              <a:rPr lang="en-US" dirty="0"/>
              <a:t>and contains less of TGA and more of cholesterol</a:t>
            </a:r>
          </a:p>
          <a:p>
            <a:pPr algn="ctr">
              <a:buNone/>
            </a:pPr>
            <a:endParaRPr lang="en-US" dirty="0"/>
          </a:p>
        </p:txBody>
      </p:sp>
    </p:spTree>
    <p:extLst>
      <p:ext uri="{BB962C8B-B14F-4D97-AF65-F5344CB8AC3E}">
        <p14:creationId xmlns:p14="http://schemas.microsoft.com/office/powerpoint/2010/main" val="3966525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5736"/>
            <a:ext cx="8229600" cy="1143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solidFill>
                  <a:schemeClr val="tx1">
                    <a:lumMod val="95000"/>
                    <a:lumOff val="5000"/>
                  </a:schemeClr>
                </a:solidFill>
              </a:rPr>
              <a:t>CHOLESTEROL AND ITS PROPRETIES</a:t>
            </a:r>
            <a:endParaRPr lang="en-US" dirty="0">
              <a:solidFill>
                <a:schemeClr val="tx1">
                  <a:lumMod val="95000"/>
                  <a:lumOff val="5000"/>
                </a:schemeClr>
              </a:solidFill>
            </a:endParaRPr>
          </a:p>
        </p:txBody>
      </p:sp>
      <p:sp>
        <p:nvSpPr>
          <p:cNvPr id="3" name="Content Placeholder 2"/>
          <p:cNvSpPr>
            <a:spLocks noGrp="1"/>
          </p:cNvSpPr>
          <p:nvPr>
            <p:ph idx="1"/>
          </p:nvPr>
        </p:nvSpPr>
        <p:spPr>
          <a:xfrm>
            <a:off x="2066925" y="1916833"/>
            <a:ext cx="8229600" cy="4525963"/>
          </a:xfrm>
        </p:spPr>
        <p:txBody>
          <a:bodyPr>
            <a:normAutofit/>
          </a:bodyPr>
          <a:lstStyle/>
          <a:p>
            <a:pPr>
              <a:buFont typeface="Wingdings" pitchFamily="2" charset="2"/>
              <a:buChar char="§"/>
            </a:pPr>
            <a:r>
              <a:rPr lang="en-US" dirty="0" smtClean="0"/>
              <a:t>MOLECULAR FORMULA           C</a:t>
            </a:r>
            <a:r>
              <a:rPr lang="en-US" sz="1700" dirty="0"/>
              <a:t>27</a:t>
            </a:r>
            <a:r>
              <a:rPr lang="en-US" dirty="0" smtClean="0"/>
              <a:t>H</a:t>
            </a:r>
            <a:r>
              <a:rPr lang="en-US" sz="1700" dirty="0"/>
              <a:t>46</a:t>
            </a:r>
            <a:r>
              <a:rPr lang="en-US" dirty="0" smtClean="0"/>
              <a:t>0</a:t>
            </a:r>
          </a:p>
          <a:p>
            <a:pPr>
              <a:buFont typeface="Wingdings" pitchFamily="2" charset="2"/>
              <a:buChar char="§"/>
            </a:pPr>
            <a:r>
              <a:rPr lang="en-US" dirty="0" smtClean="0"/>
              <a:t>MOLAR MASS                            386.65g/dl</a:t>
            </a:r>
          </a:p>
          <a:p>
            <a:pPr>
              <a:buFont typeface="Wingdings" pitchFamily="2" charset="2"/>
              <a:buChar char="§"/>
            </a:pPr>
            <a:r>
              <a:rPr lang="en-US" dirty="0" smtClean="0"/>
              <a:t>APPEARANCE                             white crystalline   </a:t>
            </a:r>
            <a:r>
              <a:rPr lang="en-US" dirty="0" smtClean="0">
                <a:solidFill>
                  <a:schemeClr val="accent1">
                    <a:lumMod val="40000"/>
                    <a:lumOff val="60000"/>
                  </a:schemeClr>
                </a:solidFill>
              </a:rPr>
              <a:t> .         . </a:t>
            </a:r>
            <a:r>
              <a:rPr lang="en-US" dirty="0" smtClean="0"/>
              <a:t>                                                   powder</a:t>
            </a:r>
          </a:p>
          <a:p>
            <a:pPr>
              <a:buFont typeface="Wingdings" pitchFamily="2" charset="2"/>
              <a:buChar char="§"/>
            </a:pPr>
            <a:r>
              <a:rPr lang="en-US" dirty="0" smtClean="0"/>
              <a:t>DENSITY                                      1.052g/cm2</a:t>
            </a:r>
          </a:p>
          <a:p>
            <a:pPr>
              <a:buFont typeface="Wingdings" pitchFamily="2" charset="2"/>
              <a:buChar char="§"/>
            </a:pPr>
            <a:r>
              <a:rPr lang="en-US" dirty="0" smtClean="0"/>
              <a:t>MELTING POINT                         148-150 ˚C</a:t>
            </a:r>
          </a:p>
          <a:p>
            <a:pPr>
              <a:buFont typeface="Wingdings" pitchFamily="2" charset="2"/>
              <a:buChar char="§"/>
            </a:pPr>
            <a:r>
              <a:rPr lang="en-US" dirty="0" smtClean="0"/>
              <a:t>BOILING POINT                           360˚C</a:t>
            </a:r>
          </a:p>
          <a:p>
            <a:pPr>
              <a:buFont typeface="Wingdings" pitchFamily="2" charset="2"/>
              <a:buChar char="§"/>
            </a:pPr>
            <a:r>
              <a:rPr lang="en-US" dirty="0" smtClean="0"/>
              <a:t>SOLUBILITY IN WATER               0.095mg/L(30 ˚C)</a:t>
            </a:r>
            <a:endParaRPr lang="en-US" dirty="0"/>
          </a:p>
        </p:txBody>
      </p:sp>
      <p:sp>
        <p:nvSpPr>
          <p:cNvPr id="4" name="Rectangle 3"/>
          <p:cNvSpPr/>
          <p:nvPr/>
        </p:nvSpPr>
        <p:spPr>
          <a:xfrm>
            <a:off x="1991544" y="1484784"/>
            <a:ext cx="8208912" cy="4824536"/>
          </a:xfrm>
          <a:prstGeom prst="rect">
            <a:avLst/>
          </a:prstGeom>
          <a:noFill/>
          <a:ln w="76200">
            <a:solidFill>
              <a:schemeClr val="accent1"/>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8706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FUNCTIONS OF VLDL</a:t>
            </a:r>
            <a:endParaRPr lang="en-US" dirty="0">
              <a:solidFill>
                <a:schemeClr val="bg1"/>
              </a:solidFill>
            </a:endParaRPr>
          </a:p>
        </p:txBody>
      </p:sp>
      <p:sp>
        <p:nvSpPr>
          <p:cNvPr id="3" name="Content Placeholder 2"/>
          <p:cNvSpPr>
            <a:spLocks noGrp="1"/>
          </p:cNvSpPr>
          <p:nvPr>
            <p:ph idx="1"/>
          </p:nvPr>
        </p:nvSpPr>
        <p:spPr>
          <a:xfrm>
            <a:off x="1905000" y="1524000"/>
            <a:ext cx="8458200" cy="4572000"/>
          </a:xfrm>
        </p:spPr>
        <p:txBody>
          <a:bodyPr>
            <a:normAutofit/>
          </a:bodyPr>
          <a:lstStyle/>
          <a:p>
            <a:r>
              <a:rPr lang="en-US" dirty="0" smtClean="0"/>
              <a:t>The VLDL carries triglycerols (Endogenous triglycerols ) from liver to peripheral tissues for energy needs</a:t>
            </a:r>
          </a:p>
          <a:p>
            <a:pPr>
              <a:buNone/>
            </a:pPr>
            <a:r>
              <a:rPr lang="en-US" dirty="0" smtClean="0"/>
              <a:t>    Low </a:t>
            </a:r>
            <a:r>
              <a:rPr lang="en-US" dirty="0"/>
              <a:t>density lipoproteins (LDL)  transport cholesterol from liver to peripheral tissues the only </a:t>
            </a:r>
            <a:r>
              <a:rPr lang="en-US" dirty="0" err="1"/>
              <a:t>apoprotein</a:t>
            </a:r>
            <a:r>
              <a:rPr lang="en-US" dirty="0"/>
              <a:t> present in LDL is </a:t>
            </a:r>
            <a:r>
              <a:rPr lang="en-US" dirty="0" err="1"/>
              <a:t>apoB</a:t>
            </a:r>
            <a:r>
              <a:rPr lang="en-US" dirty="0"/>
              <a:t> most of LDL particles are derived from VLDL , but only a small part is directly derived from liver, the half life of LDL in blood is about 2 days .</a:t>
            </a:r>
          </a:p>
          <a:p>
            <a:pPr>
              <a:buNone/>
            </a:pPr>
            <a:endParaRPr lang="en-US" dirty="0"/>
          </a:p>
          <a:p>
            <a:endParaRPr lang="en-US" dirty="0"/>
          </a:p>
        </p:txBody>
      </p:sp>
    </p:spTree>
    <p:extLst>
      <p:ext uri="{BB962C8B-B14F-4D97-AF65-F5344CB8AC3E}">
        <p14:creationId xmlns:p14="http://schemas.microsoft.com/office/powerpoint/2010/main" val="158529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FUNCTIONS OF LDL</a:t>
            </a:r>
            <a:endParaRPr lang="en-US" dirty="0">
              <a:solidFill>
                <a:schemeClr val="bg1"/>
              </a:solidFill>
            </a:endParaRPr>
          </a:p>
        </p:txBody>
      </p:sp>
      <p:sp>
        <p:nvSpPr>
          <p:cNvPr id="3" name="Content Placeholder 2"/>
          <p:cNvSpPr>
            <a:spLocks noGrp="1"/>
          </p:cNvSpPr>
          <p:nvPr>
            <p:ph idx="1"/>
          </p:nvPr>
        </p:nvSpPr>
        <p:spPr/>
        <p:txBody>
          <a:bodyPr>
            <a:normAutofit/>
          </a:bodyPr>
          <a:lstStyle/>
          <a:p>
            <a:pPr marL="571500" indent="-571500" algn="just">
              <a:buFont typeface="+mj-lt"/>
              <a:buAutoNum type="romanLcPeriod"/>
            </a:pPr>
            <a:r>
              <a:rPr lang="en-US" dirty="0" smtClean="0"/>
              <a:t>LDL transport cholesterol from liver to peripheral tissues ,the cholesterol thus liberated has 3 major fates </a:t>
            </a:r>
          </a:p>
          <a:p>
            <a:pPr marL="571500" indent="-571500" algn="just">
              <a:buFont typeface="+mj-lt"/>
              <a:buAutoNum type="arabicPeriod"/>
            </a:pPr>
            <a:r>
              <a:rPr lang="en-US" dirty="0" smtClean="0"/>
              <a:t>It is used for the synthesis of other steroids like steroid hormones </a:t>
            </a:r>
          </a:p>
          <a:p>
            <a:pPr marL="571500" indent="-571500" algn="just">
              <a:buFont typeface="+mj-lt"/>
              <a:buAutoNum type="arabicPeriod"/>
            </a:pPr>
            <a:r>
              <a:rPr lang="en-US" dirty="0" smtClean="0"/>
              <a:t>Cholesterol may be incorporated into the cell membranes </a:t>
            </a:r>
          </a:p>
          <a:p>
            <a:pPr marL="571500" indent="-571500" algn="just">
              <a:buFont typeface="+mj-lt"/>
              <a:buAutoNum type="arabicPeriod"/>
            </a:pPr>
            <a:r>
              <a:rPr lang="en-US" dirty="0" smtClean="0"/>
              <a:t>Cholesterol may be esterifed to a MUFA by acyl cholesterol acyl tranferase for storage</a:t>
            </a:r>
          </a:p>
          <a:p>
            <a:pPr marL="571500" indent="-571500" algn="just">
              <a:buNone/>
            </a:pPr>
            <a:r>
              <a:rPr lang="en-US" dirty="0" smtClean="0"/>
              <a:t> </a:t>
            </a:r>
            <a:endParaRPr lang="en-US" dirty="0"/>
          </a:p>
        </p:txBody>
      </p:sp>
    </p:spTree>
    <p:extLst>
      <p:ext uri="{BB962C8B-B14F-4D97-AF65-F5344CB8AC3E}">
        <p14:creationId xmlns:p14="http://schemas.microsoft.com/office/powerpoint/2010/main" val="72340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chemeClr val="bg1"/>
                </a:solidFill>
              </a:rPr>
              <a:t>LDL AND ITS CLINICAL APPLICATIONS </a:t>
            </a:r>
          </a:p>
        </p:txBody>
      </p:sp>
      <p:sp>
        <p:nvSpPr>
          <p:cNvPr id="3" name="Content Placeholder 2"/>
          <p:cNvSpPr>
            <a:spLocks noGrp="1"/>
          </p:cNvSpPr>
          <p:nvPr>
            <p:ph idx="1"/>
          </p:nvPr>
        </p:nvSpPr>
        <p:spPr/>
        <p:txBody>
          <a:bodyPr>
            <a:normAutofit/>
          </a:bodyPr>
          <a:lstStyle/>
          <a:p>
            <a:pPr>
              <a:buNone/>
            </a:pPr>
            <a:r>
              <a:rPr lang="en-US" dirty="0" smtClean="0"/>
              <a:t>    The concentration of LDL in blood has positive corelation whith incidence of cardiovascular disease,LDL especially oxidased and glycated LDL creates a procoagulant surface on the endothelium ,causing blood clot formation .</a:t>
            </a:r>
          </a:p>
          <a:p>
            <a:pPr>
              <a:buNone/>
            </a:pPr>
            <a:r>
              <a:rPr lang="en-US" dirty="0" smtClean="0"/>
              <a:t>    Oxidized LDL is found in higher levels in cigarette smokers ,patient with DM and  insulin resistance </a:t>
            </a:r>
          </a:p>
          <a:p>
            <a:pPr>
              <a:buNone/>
            </a:pPr>
            <a:r>
              <a:rPr lang="en-US" dirty="0" smtClean="0"/>
              <a:t>    LDL  triggers the event of atherosclerosis</a:t>
            </a:r>
            <a:endParaRPr lang="en-US" dirty="0"/>
          </a:p>
        </p:txBody>
      </p:sp>
    </p:spTree>
    <p:extLst>
      <p:ext uri="{BB962C8B-B14F-4D97-AF65-F5344CB8AC3E}">
        <p14:creationId xmlns:p14="http://schemas.microsoft.com/office/powerpoint/2010/main" val="3390737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HIGH DENSITY LIPOPROTEIN</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HDL transports cholesterol from peripheral tissues to the liver ,the major apoprotein in HDL are ApoA and some Apoa2 ApoaC and Apo E</a:t>
            </a:r>
          </a:p>
          <a:p>
            <a:endParaRPr lang="en-US" dirty="0" smtClean="0"/>
          </a:p>
          <a:p>
            <a:pPr marL="0" indent="0" algn="ctr">
              <a:buNone/>
            </a:pPr>
            <a:r>
              <a:rPr lang="en-US" dirty="0" smtClean="0"/>
              <a:t>METABOLISM OF HDL</a:t>
            </a:r>
          </a:p>
          <a:p>
            <a:pPr marL="0" indent="0">
              <a:buNone/>
            </a:pPr>
            <a:r>
              <a:rPr lang="en-US" dirty="0" smtClean="0"/>
              <a:t>(a)    The intestinal cells synthesize components     of HDL and release into blood , the nascent HDL in plasma are discoid in shape </a:t>
            </a:r>
            <a:endParaRPr lang="en-US" dirty="0"/>
          </a:p>
        </p:txBody>
      </p:sp>
    </p:spTree>
    <p:extLst>
      <p:ext uri="{BB962C8B-B14F-4D97-AF65-F5344CB8AC3E}">
        <p14:creationId xmlns:p14="http://schemas.microsoft.com/office/powerpoint/2010/main" val="1537779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81000"/>
            <a:ext cx="8229600" cy="6096000"/>
          </a:xfrm>
        </p:spPr>
        <p:txBody>
          <a:bodyPr>
            <a:normAutofit fontScale="92500" lnSpcReduction="20000"/>
          </a:bodyPr>
          <a:lstStyle/>
          <a:p>
            <a:pPr>
              <a:buNone/>
            </a:pPr>
            <a:r>
              <a:rPr lang="en-US" dirty="0" smtClean="0"/>
              <a:t>        </a:t>
            </a:r>
          </a:p>
          <a:p>
            <a:pPr marL="514350" indent="-514350" algn="just">
              <a:buNone/>
            </a:pPr>
            <a:r>
              <a:rPr lang="en-US" dirty="0" smtClean="0"/>
              <a:t>B.   free cholesterol derived from peripheral  tissue cells are taken up by HDL ,the Apo A1 of HDL activates LACT(lecithin cholesterol acyl transferaes ) present in plasma the LACT then binds to the HDL disc </a:t>
            </a:r>
          </a:p>
          <a:p>
            <a:pPr marL="514350" indent="-514350" algn="just">
              <a:buNone/>
            </a:pPr>
            <a:r>
              <a:rPr lang="en-US" dirty="0" smtClean="0"/>
              <a:t>       the cholesterol from the cell is transferred to HDL by a cholesterol efflux regulator protein ,which is an ABC protein</a:t>
            </a:r>
          </a:p>
          <a:p>
            <a:pPr marL="514350" indent="-514350" algn="just">
              <a:buNone/>
            </a:pPr>
            <a:endParaRPr lang="en-US" dirty="0" smtClean="0"/>
          </a:p>
          <a:p>
            <a:pPr algn="just">
              <a:buNone/>
            </a:pPr>
            <a:r>
              <a:rPr lang="en-US" dirty="0" smtClean="0"/>
              <a:t>C. Lecithin is a component of phospholipids bilayer of the HDL disc  The second carbon of lecithin contains one molecule of  PUFA.</a:t>
            </a:r>
          </a:p>
          <a:p>
            <a:pPr algn="just">
              <a:buNone/>
            </a:pPr>
            <a:r>
              <a:rPr lang="en-US" dirty="0" smtClean="0"/>
              <a:t>     it is transferred to a 3</a:t>
            </a:r>
            <a:r>
              <a:rPr lang="en-US" baseline="30000" dirty="0" smtClean="0"/>
              <a:t>rd</a:t>
            </a:r>
            <a:r>
              <a:rPr lang="en-US" dirty="0" smtClean="0"/>
              <a:t> hydroxyl group of cholesterol to form cholesterol </a:t>
            </a:r>
            <a:r>
              <a:rPr lang="en-US" dirty="0" err="1" smtClean="0"/>
              <a:t>ester,the</a:t>
            </a:r>
            <a:r>
              <a:rPr lang="en-US" dirty="0" smtClean="0"/>
              <a:t> esterified cholesterol which is more hydrophobic ,moves to the interior of HDL disc</a:t>
            </a:r>
          </a:p>
          <a:p>
            <a:pPr marL="514350" indent="-514350" algn="just">
              <a:buNone/>
            </a:pPr>
            <a:endParaRPr lang="en-US" dirty="0" smtClean="0"/>
          </a:p>
          <a:p>
            <a:pPr marL="514350" indent="-514350">
              <a:buNone/>
            </a:pPr>
            <a:r>
              <a:rPr lang="en-US" dirty="0" smtClean="0"/>
              <a:t> </a:t>
            </a:r>
            <a:endParaRPr lang="en-US" dirty="0"/>
          </a:p>
        </p:txBody>
      </p:sp>
    </p:spTree>
    <p:extLst>
      <p:ext uri="{BB962C8B-B14F-4D97-AF65-F5344CB8AC3E}">
        <p14:creationId xmlns:p14="http://schemas.microsoft.com/office/powerpoint/2010/main" val="203821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33400"/>
            <a:ext cx="8229600" cy="5638800"/>
          </a:xfrm>
        </p:spPr>
        <p:txBody>
          <a:bodyPr>
            <a:normAutofit/>
          </a:bodyPr>
          <a:lstStyle/>
          <a:p>
            <a:pPr algn="just">
              <a:buNone/>
            </a:pPr>
            <a:r>
              <a:rPr lang="en-US" dirty="0" smtClean="0"/>
              <a:t>(d)this reaction continues till HDL becomes      spherical with lot of cholesterol esters are formed, the HDL particle designated as HDL</a:t>
            </a:r>
          </a:p>
          <a:p>
            <a:pPr algn="just">
              <a:buNone/>
            </a:pPr>
            <a:r>
              <a:rPr lang="en-US" dirty="0" smtClean="0"/>
              <a:t>(e) mature HDL 3 are taken up by liver cells by apoA1 </a:t>
            </a:r>
          </a:p>
          <a:p>
            <a:pPr algn="just">
              <a:buNone/>
            </a:pPr>
            <a:r>
              <a:rPr lang="en-US" dirty="0" smtClean="0"/>
              <a:t>     Mediated receptor mechanism .HDL is taken by hepatic scavenger receptor B1  </a:t>
            </a:r>
          </a:p>
          <a:p>
            <a:pPr algn="just">
              <a:buNone/>
            </a:pPr>
            <a:r>
              <a:rPr lang="en-US" dirty="0" smtClean="0"/>
              <a:t>    Hepatic lipase hydrolyses HDL phospholipids and TGA and cholesterol esters are realized into the liver cells .the cholesterol that reaches the liver is used for the synthesis of bile acids and excreted as bile </a:t>
            </a:r>
          </a:p>
        </p:txBody>
      </p:sp>
    </p:spTree>
    <p:extLst>
      <p:ext uri="{BB962C8B-B14F-4D97-AF65-F5344CB8AC3E}">
        <p14:creationId xmlns:p14="http://schemas.microsoft.com/office/powerpoint/2010/main" val="128636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33400"/>
            <a:ext cx="8229600" cy="5943600"/>
          </a:xfrm>
        </p:spPr>
        <p:txBody>
          <a:bodyPr>
            <a:normAutofit fontScale="92500" lnSpcReduction="10000"/>
          </a:bodyPr>
          <a:lstStyle/>
          <a:p>
            <a:pPr>
              <a:buNone/>
            </a:pPr>
            <a:r>
              <a:rPr lang="en-US" dirty="0" smtClean="0"/>
              <a:t>(f) when HDL 3 remains in circulation ,the cholesterol ester from HDL is transferred  to VLDL ,IDL and LDL by a cholesterol ester transfer protein (CETP) ,this will help to relive product inhibition of LCAT so that  more cholesterol can be taken up .triacylglcerol from VLDL ,IDL and LDL is transferred to HDL in exchange for cholesterol esters . The HDL particle that are rich in triglycerol and spherical are called  HDL2</a:t>
            </a:r>
          </a:p>
          <a:p>
            <a:pPr>
              <a:buNone/>
            </a:pPr>
            <a:r>
              <a:rPr lang="en-US" dirty="0" smtClean="0"/>
              <a:t>     These particles are first acted upon the hepatic triglyceride lipase (HTGL)  before taken up by scavenger B1 receptor in liver cells </a:t>
            </a:r>
          </a:p>
          <a:p>
            <a:pPr>
              <a:buNone/>
            </a:pPr>
            <a:endParaRPr lang="en-US" dirty="0" smtClean="0"/>
          </a:p>
          <a:p>
            <a:pPr>
              <a:buNone/>
            </a:pPr>
            <a:r>
              <a:rPr lang="en-US" dirty="0" smtClean="0"/>
              <a:t>(g) the efflux of cholesterol from peripheral  cells to HDL is mediated by the ABC transporter protein </a:t>
            </a:r>
          </a:p>
          <a:p>
            <a:pPr>
              <a:buNone/>
            </a:pPr>
            <a:endParaRPr lang="en-US" dirty="0" smtClean="0"/>
          </a:p>
          <a:p>
            <a:pPr>
              <a:buNone/>
            </a:pPr>
            <a:r>
              <a:rPr lang="en-US" dirty="0" smtClean="0"/>
              <a:t>  </a:t>
            </a:r>
            <a:endParaRPr lang="en-US" dirty="0"/>
          </a:p>
        </p:txBody>
      </p:sp>
    </p:spTree>
    <p:extLst>
      <p:ext uri="{BB962C8B-B14F-4D97-AF65-F5344CB8AC3E}">
        <p14:creationId xmlns:p14="http://schemas.microsoft.com/office/powerpoint/2010/main" val="96405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chemeClr val="bg2">
                    <a:lumMod val="25000"/>
                  </a:schemeClr>
                </a:solidFill>
              </a:rPr>
              <a:t>HDL  AND CHOLESTROL METABOLISM</a:t>
            </a:r>
          </a:p>
        </p:txBody>
      </p:sp>
      <p:pic>
        <p:nvPicPr>
          <p:cNvPr id="4098" name="Picture 2" descr="I:\METABOLISM OF CHOLESTEROL.png"/>
          <p:cNvPicPr>
            <a:picLocks noGrp="1" noChangeAspect="1" noChangeArrowheads="1"/>
          </p:cNvPicPr>
          <p:nvPr>
            <p:ph idx="1"/>
          </p:nvPr>
        </p:nvPicPr>
        <p:blipFill>
          <a:blip r:embed="rId2" cstate="print"/>
          <a:srcRect/>
          <a:stretch>
            <a:fillRect/>
          </a:stretch>
        </p:blipFill>
        <p:spPr bwMode="auto">
          <a:xfrm>
            <a:off x="2819401" y="1681570"/>
            <a:ext cx="5886782" cy="4262031"/>
          </a:xfrm>
          <a:prstGeom prst="rect">
            <a:avLst/>
          </a:prstGeom>
          <a:noFill/>
        </p:spPr>
      </p:pic>
    </p:spTree>
    <p:extLst>
      <p:ext uri="{BB962C8B-B14F-4D97-AF65-F5344CB8AC3E}">
        <p14:creationId xmlns:p14="http://schemas.microsoft.com/office/powerpoint/2010/main" val="341307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chemeClr val="bg2">
                    <a:lumMod val="25000"/>
                  </a:schemeClr>
                </a:solidFill>
              </a:rPr>
              <a:t>SECRETION </a:t>
            </a:r>
            <a:r>
              <a:rPr lang="en-US" sz="3600">
                <a:solidFill>
                  <a:schemeClr val="bg2">
                    <a:lumMod val="25000"/>
                  </a:schemeClr>
                </a:solidFill>
              </a:rPr>
              <a:t>AND INTIALMETABOLISM </a:t>
            </a:r>
            <a:r>
              <a:rPr lang="en-US" sz="3600" dirty="0">
                <a:solidFill>
                  <a:schemeClr val="bg2">
                    <a:lumMod val="25000"/>
                  </a:schemeClr>
                </a:solidFill>
              </a:rPr>
              <a:t>OF HDL</a:t>
            </a:r>
          </a:p>
        </p:txBody>
      </p:sp>
      <p:pic>
        <p:nvPicPr>
          <p:cNvPr id="2050" name="Picture 2" descr="I:\HDL.jpg"/>
          <p:cNvPicPr>
            <a:picLocks noGrp="1" noChangeAspect="1" noChangeArrowheads="1"/>
          </p:cNvPicPr>
          <p:nvPr>
            <p:ph idx="1"/>
          </p:nvPr>
        </p:nvPicPr>
        <p:blipFill>
          <a:blip r:embed="rId2" cstate="print"/>
          <a:stretch>
            <a:fillRect/>
          </a:stretch>
        </p:blipFill>
        <p:spPr bwMode="auto">
          <a:xfrm>
            <a:off x="4000500" y="2291556"/>
            <a:ext cx="4191000" cy="3143250"/>
          </a:xfrm>
          <a:prstGeom prst="rect">
            <a:avLst/>
          </a:prstGeom>
          <a:noFill/>
        </p:spPr>
      </p:pic>
    </p:spTree>
    <p:extLst>
      <p:ext uri="{BB962C8B-B14F-4D97-AF65-F5344CB8AC3E}">
        <p14:creationId xmlns:p14="http://schemas.microsoft.com/office/powerpoint/2010/main" val="3125726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285728"/>
            <a:ext cx="8229600" cy="1143000"/>
          </a:xfrm>
        </p:spPr>
        <p:txBody>
          <a:bodyPr/>
          <a:lstStyle/>
          <a:p>
            <a:pPr algn="ctr"/>
            <a:r>
              <a:rPr lang="en-US" dirty="0" smtClean="0">
                <a:solidFill>
                  <a:schemeClr val="tx1">
                    <a:lumMod val="95000"/>
                    <a:lumOff val="5000"/>
                  </a:schemeClr>
                </a:solidFill>
              </a:rPr>
              <a:t>FUNCTONS OF HDL</a:t>
            </a:r>
            <a:endParaRPr lang="en-US" dirty="0">
              <a:solidFill>
                <a:schemeClr val="tx1">
                  <a:lumMod val="95000"/>
                  <a:lumOff val="5000"/>
                </a:schemeClr>
              </a:solidFill>
            </a:endParaRPr>
          </a:p>
        </p:txBody>
      </p:sp>
      <p:sp>
        <p:nvSpPr>
          <p:cNvPr id="4" name="Content Placeholder 3"/>
          <p:cNvSpPr>
            <a:spLocks noGrp="1"/>
          </p:cNvSpPr>
          <p:nvPr>
            <p:ph idx="1"/>
          </p:nvPr>
        </p:nvSpPr>
        <p:spPr/>
        <p:txBody>
          <a:bodyPr/>
          <a:lstStyle/>
          <a:p>
            <a:pPr algn="just"/>
            <a:r>
              <a:rPr lang="en-US" dirty="0" smtClean="0"/>
              <a:t>HDL maintains the transport form of cholesterol from peripheral tissues to liver ,which is later excreted through bile .This is called reverse cholesterol transport by HDL </a:t>
            </a:r>
          </a:p>
          <a:p>
            <a:pPr algn="just"/>
            <a:r>
              <a:rPr lang="en-US" dirty="0" smtClean="0"/>
              <a:t>The only excretory route of cholesterol from the body is bile</a:t>
            </a:r>
          </a:p>
          <a:p>
            <a:pPr algn="just"/>
            <a:r>
              <a:rPr lang="en-US" dirty="0" smtClean="0"/>
              <a:t>Excretion of cholesterol needs prior esterification  </a:t>
            </a:r>
            <a:endParaRPr lang="en-US" dirty="0"/>
          </a:p>
        </p:txBody>
      </p:sp>
    </p:spTree>
    <p:extLst>
      <p:ext uri="{BB962C8B-B14F-4D97-AF65-F5344CB8AC3E}">
        <p14:creationId xmlns:p14="http://schemas.microsoft.com/office/powerpoint/2010/main" val="1937761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158" y="500042"/>
            <a:ext cx="8229600" cy="1143000"/>
          </a:xfrm>
        </p:spPr>
        <p:txBody>
          <a:bodyPr/>
          <a:lstStyle/>
          <a:p>
            <a:pPr algn="ctr"/>
            <a:r>
              <a:rPr lang="en-US" dirty="0" smtClean="0">
                <a:solidFill>
                  <a:schemeClr val="tx1">
                    <a:lumMod val="95000"/>
                    <a:lumOff val="5000"/>
                  </a:schemeClr>
                </a:solidFill>
              </a:rPr>
              <a:t>SOURCES OF CHOLESTEROL</a:t>
            </a:r>
            <a:endParaRPr lang="en-IN" dirty="0">
              <a:solidFill>
                <a:schemeClr val="tx1">
                  <a:lumMod val="95000"/>
                  <a:lumOff val="5000"/>
                </a:schemeClr>
              </a:solidFill>
            </a:endParaRPr>
          </a:p>
        </p:txBody>
      </p:sp>
      <p:sp>
        <p:nvSpPr>
          <p:cNvPr id="3" name="Content Placeholder 2"/>
          <p:cNvSpPr>
            <a:spLocks noGrp="1"/>
          </p:cNvSpPr>
          <p:nvPr>
            <p:ph idx="1"/>
          </p:nvPr>
        </p:nvSpPr>
        <p:spPr/>
        <p:txBody>
          <a:bodyPr>
            <a:normAutofit/>
          </a:bodyPr>
          <a:lstStyle/>
          <a:p>
            <a:pPr marL="457200" indent="-457200"/>
            <a:r>
              <a:rPr lang="en-US" dirty="0"/>
              <a:t>Animal steroid and in animal tissues</a:t>
            </a:r>
          </a:p>
          <a:p>
            <a:pPr marL="457200" indent="-457200"/>
            <a:endParaRPr lang="en-US" dirty="0"/>
          </a:p>
          <a:p>
            <a:pPr marL="457200" indent="-457200"/>
            <a:r>
              <a:rPr lang="en-US" dirty="0"/>
              <a:t>Sunflower oil ,coconut oil</a:t>
            </a:r>
          </a:p>
          <a:p>
            <a:pPr marL="457200" indent="-457200"/>
            <a:endParaRPr lang="en-US" dirty="0"/>
          </a:p>
          <a:p>
            <a:pPr marL="457200" indent="-457200"/>
            <a:r>
              <a:rPr lang="en-US" dirty="0"/>
              <a:t>In plants cholesterol is absent but plant steroids are present</a:t>
            </a:r>
          </a:p>
          <a:p>
            <a:pPr marL="457200" indent="-457200"/>
            <a:endParaRPr lang="en-US" sz="2000" dirty="0"/>
          </a:p>
          <a:p>
            <a:pPr marL="457200" indent="-457200"/>
            <a:endParaRPr lang="en-US" sz="2000" dirty="0"/>
          </a:p>
          <a:p>
            <a:pPr marL="457200" indent="-457200"/>
            <a:endParaRPr lang="en-US" sz="2000" dirty="0"/>
          </a:p>
          <a:p>
            <a:pPr marL="457200" indent="-457200" algn="ctr">
              <a:buNone/>
            </a:pPr>
            <a:endParaRPr lang="en-US" dirty="0" smtClean="0"/>
          </a:p>
          <a:p>
            <a:pPr marL="742950" indent="-742950"/>
            <a:endParaRPr lang="en-IN" sz="3600" dirty="0"/>
          </a:p>
        </p:txBody>
      </p:sp>
    </p:spTree>
    <p:extLst>
      <p:ext uri="{BB962C8B-B14F-4D97-AF65-F5344CB8AC3E}">
        <p14:creationId xmlns:p14="http://schemas.microsoft.com/office/powerpoint/2010/main" val="3351520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219200"/>
          </a:xfrm>
        </p:spPr>
        <p:txBody>
          <a:bodyPr>
            <a:normAutofit/>
          </a:bodyPr>
          <a:lstStyle/>
          <a:p>
            <a:pPr algn="ctr"/>
            <a:r>
              <a:rPr lang="en-US" sz="3200" dirty="0">
                <a:solidFill>
                  <a:schemeClr val="bg1"/>
                </a:solidFill>
              </a:rPr>
              <a:t>WHAT MAKES HDL CHOLESTROL SO GOOD</a:t>
            </a:r>
          </a:p>
        </p:txBody>
      </p:sp>
      <p:sp>
        <p:nvSpPr>
          <p:cNvPr id="3" name="Content Placeholder 2"/>
          <p:cNvSpPr>
            <a:spLocks noGrp="1"/>
          </p:cNvSpPr>
          <p:nvPr>
            <p:ph idx="1"/>
          </p:nvPr>
        </p:nvSpPr>
        <p:spPr/>
        <p:txBody>
          <a:bodyPr>
            <a:normAutofit fontScale="70000" lnSpcReduction="20000"/>
          </a:bodyPr>
          <a:lstStyle/>
          <a:p>
            <a:pPr marL="514350" indent="-514350" algn="just">
              <a:buFont typeface="Wingdings" pitchFamily="2" charset="2"/>
              <a:buChar char="ü"/>
            </a:pPr>
            <a:r>
              <a:rPr lang="en-US" dirty="0" smtClean="0"/>
              <a:t>The HDL cholesterol particle is dense compared to other types of cholesterol particles  so called high-density</a:t>
            </a:r>
          </a:p>
          <a:p>
            <a:pPr marL="514350" indent="-514350" algn="just">
              <a:buFont typeface="Wingdings" pitchFamily="2" charset="2"/>
              <a:buChar char="ü"/>
            </a:pPr>
            <a:r>
              <a:rPr lang="en-US" dirty="0" smtClean="0"/>
              <a:t>HDL cholesterol scavengers and removes LDL or bad cholesterol </a:t>
            </a:r>
          </a:p>
          <a:p>
            <a:pPr marL="514350" indent="-514350" algn="just">
              <a:buFont typeface="Wingdings" pitchFamily="2" charset="2"/>
              <a:buChar char="ü"/>
            </a:pPr>
            <a:r>
              <a:rPr lang="en-US" dirty="0" smtClean="0"/>
              <a:t>HDL reduces ,reuses and recycles LDL cholesterol by transporting it to the liver where it can be reprocessed </a:t>
            </a:r>
          </a:p>
          <a:p>
            <a:pPr marL="514350" indent="-514350" algn="just">
              <a:buFont typeface="Wingdings" pitchFamily="2" charset="2"/>
              <a:buChar char="ü"/>
            </a:pPr>
            <a:r>
              <a:rPr lang="en-US" dirty="0" smtClean="0"/>
              <a:t>HDL cholesterol act as a maintenance crew for the inner walls of blood vessels (endothelium)</a:t>
            </a:r>
          </a:p>
          <a:p>
            <a:pPr marL="514350" indent="-514350" algn="just">
              <a:buNone/>
            </a:pPr>
            <a:r>
              <a:rPr lang="en-US" dirty="0" smtClean="0"/>
              <a:t>         damage to the endothelium is the first step in the process of atherosclerosis, which causes heart attack and stroke </a:t>
            </a:r>
          </a:p>
          <a:p>
            <a:pPr marL="514350" indent="-514350" algn="just">
              <a:buFont typeface="Wingdings" pitchFamily="2" charset="2"/>
              <a:buChar char="ü"/>
            </a:pPr>
            <a:r>
              <a:rPr lang="en-US" dirty="0" smtClean="0"/>
              <a:t>       HDL chemically scrubs the endothelium clean and keeps it healthy </a:t>
            </a:r>
          </a:p>
          <a:p>
            <a:pPr marL="514350" indent="-514350" algn="just">
              <a:buFont typeface="Wingdings" pitchFamily="2" charset="2"/>
              <a:buChar char="ü"/>
            </a:pPr>
            <a:r>
              <a:rPr lang="en-US" dirty="0" smtClean="0"/>
              <a:t>People with high HDL have lower risk of heart disease</a:t>
            </a:r>
          </a:p>
          <a:p>
            <a:pPr marL="514350" indent="-514350" algn="just">
              <a:buFont typeface="Wingdings" pitchFamily="2" charset="2"/>
              <a:buChar char="ü"/>
            </a:pPr>
            <a:r>
              <a:rPr lang="en-US" dirty="0" smtClean="0"/>
              <a:t>It is anti-</a:t>
            </a:r>
            <a:r>
              <a:rPr lang="en-US" dirty="0" err="1" smtClean="0"/>
              <a:t>atherogenic</a:t>
            </a:r>
            <a:r>
              <a:rPr lang="en-US" dirty="0" smtClean="0"/>
              <a:t>  or protective in nature</a:t>
            </a:r>
          </a:p>
          <a:p>
            <a:pPr marL="514350" indent="-514350" algn="just">
              <a:buFont typeface="Wingdings" pitchFamily="2" charset="2"/>
              <a:buChar char="ü"/>
            </a:pPr>
            <a:r>
              <a:rPr lang="en-US" dirty="0" smtClean="0"/>
              <a:t>HDL below 35mg/dl increases the risk of MI ,while the level above 60mg/dl protects the person from coronary heart diseases</a:t>
            </a:r>
          </a:p>
        </p:txBody>
      </p:sp>
    </p:spTree>
    <p:extLst>
      <p:ext uri="{BB962C8B-B14F-4D97-AF65-F5344CB8AC3E}">
        <p14:creationId xmlns:p14="http://schemas.microsoft.com/office/powerpoint/2010/main" val="824613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chemeClr val="tx1">
                    <a:lumMod val="85000"/>
                    <a:lumOff val="15000"/>
                  </a:schemeClr>
                </a:solidFill>
              </a:rPr>
              <a:t>CHYLOMICRON AND VLDL METABOLISM</a:t>
            </a:r>
          </a:p>
        </p:txBody>
      </p:sp>
      <p:pic>
        <p:nvPicPr>
          <p:cNvPr id="2050" name="Picture 2" descr="I:\LDL.png"/>
          <p:cNvPicPr>
            <a:picLocks noGrp="1" noChangeAspect="1" noChangeArrowheads="1"/>
          </p:cNvPicPr>
          <p:nvPr>
            <p:ph idx="1"/>
          </p:nvPr>
        </p:nvPicPr>
        <p:blipFill>
          <a:blip r:embed="rId2" cstate="print"/>
          <a:stretch>
            <a:fillRect/>
          </a:stretch>
        </p:blipFill>
        <p:spPr bwMode="auto">
          <a:xfrm>
            <a:off x="3623918" y="2005548"/>
            <a:ext cx="4944165" cy="3715269"/>
          </a:xfrm>
          <a:prstGeom prst="rect">
            <a:avLst/>
          </a:prstGeom>
          <a:noFill/>
        </p:spPr>
      </p:pic>
    </p:spTree>
    <p:extLst>
      <p:ext uri="{BB962C8B-B14F-4D97-AF65-F5344CB8AC3E}">
        <p14:creationId xmlns:p14="http://schemas.microsoft.com/office/powerpoint/2010/main" val="173350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amru new\cu02.fig13 (2).gif"/>
          <p:cNvPicPr>
            <a:picLocks noGrp="1" noChangeAspect="1" noChangeArrowheads="1"/>
          </p:cNvPicPr>
          <p:nvPr>
            <p:ph idx="1"/>
          </p:nvPr>
        </p:nvPicPr>
        <p:blipFill rotWithShape="1">
          <a:blip r:embed="rId2" cstate="print"/>
          <a:srcRect t="4392" b="4226"/>
          <a:stretch/>
        </p:blipFill>
        <p:spPr bwMode="auto">
          <a:xfrm>
            <a:off x="1981200" y="864000"/>
            <a:ext cx="8001000" cy="5292000"/>
          </a:xfrm>
          <a:prstGeom prst="rect">
            <a:avLst/>
          </a:prstGeom>
          <a:noFill/>
        </p:spPr>
      </p:pic>
    </p:spTree>
    <p:extLst>
      <p:ext uri="{BB962C8B-B14F-4D97-AF65-F5344CB8AC3E}">
        <p14:creationId xmlns:p14="http://schemas.microsoft.com/office/powerpoint/2010/main" val="2090758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amirtha flex2.jpg"/>
          <p:cNvPicPr>
            <a:picLocks noGrp="1" noChangeAspect="1" noChangeArrowheads="1"/>
          </p:cNvPicPr>
          <p:nvPr>
            <p:ph idx="1"/>
          </p:nvPr>
        </p:nvPicPr>
        <p:blipFill rotWithShape="1">
          <a:blip r:embed="rId2" cstate="print"/>
          <a:srcRect t="-2" b="16597"/>
          <a:stretch/>
        </p:blipFill>
        <p:spPr bwMode="auto">
          <a:xfrm>
            <a:off x="1752600" y="304800"/>
            <a:ext cx="8686800" cy="5148000"/>
          </a:xfrm>
          <a:prstGeom prst="rect">
            <a:avLst/>
          </a:prstGeom>
          <a:noFill/>
        </p:spPr>
      </p:pic>
    </p:spTree>
    <p:extLst>
      <p:ext uri="{BB962C8B-B14F-4D97-AF65-F5344CB8AC3E}">
        <p14:creationId xmlns:p14="http://schemas.microsoft.com/office/powerpoint/2010/main" val="2477074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219200"/>
          </a:xfrm>
        </p:spPr>
        <p:txBody>
          <a:bodyPr>
            <a:normAutofit/>
          </a:bodyPr>
          <a:lstStyle/>
          <a:p>
            <a:pPr algn="ctr"/>
            <a:r>
              <a:rPr lang="en-US" sz="4000" dirty="0">
                <a:solidFill>
                  <a:schemeClr val="bg1"/>
                </a:solidFill>
              </a:rPr>
              <a:t>TRANS FATS </a:t>
            </a:r>
          </a:p>
        </p:txBody>
      </p:sp>
      <p:sp>
        <p:nvSpPr>
          <p:cNvPr id="3" name="Content Placeholder 2"/>
          <p:cNvSpPr>
            <a:spLocks noGrp="1"/>
          </p:cNvSpPr>
          <p:nvPr>
            <p:ph idx="1"/>
          </p:nvPr>
        </p:nvSpPr>
        <p:spPr/>
        <p:txBody>
          <a:bodyPr>
            <a:normAutofit fontScale="70000" lnSpcReduction="20000"/>
          </a:bodyPr>
          <a:lstStyle/>
          <a:p>
            <a:pPr>
              <a:buNone/>
            </a:pPr>
            <a:r>
              <a:rPr lang="en-US" dirty="0" smtClean="0"/>
              <a:t>      They are formed during partial hydrogenation of vegetable oils .they are    widely used in food industry because of their long shelf life .</a:t>
            </a:r>
          </a:p>
          <a:p>
            <a:pPr>
              <a:buNone/>
            </a:pPr>
            <a:r>
              <a:rPr lang="en-US" dirty="0" smtClean="0"/>
              <a:t>      transfattyacids are found to be more atherogenic than saturated fatty acids.</a:t>
            </a:r>
          </a:p>
          <a:p>
            <a:pPr>
              <a:buNone/>
            </a:pPr>
            <a:r>
              <a:rPr lang="en-US" dirty="0" smtClean="0"/>
              <a:t>      TFA will alter membrane fluidity .</a:t>
            </a:r>
          </a:p>
          <a:p>
            <a:pPr>
              <a:buNone/>
            </a:pPr>
            <a:r>
              <a:rPr lang="en-US" dirty="0" smtClean="0"/>
              <a:t>      TFA also implicate modulating metabolism,</a:t>
            </a:r>
          </a:p>
          <a:p>
            <a:pPr>
              <a:buNone/>
            </a:pPr>
            <a:r>
              <a:rPr lang="en-US" dirty="0" smtClean="0"/>
              <a:t>      It alters seceration and composition of ApoB 100</a:t>
            </a:r>
          </a:p>
          <a:p>
            <a:pPr>
              <a:buNone/>
            </a:pPr>
            <a:r>
              <a:rPr lang="en-US" dirty="0" smtClean="0"/>
              <a:t>      It increases catabolism of apoA 1,and decreases HDL and increases LDL  levels and hence  fedral drug agency in USA </a:t>
            </a:r>
          </a:p>
          <a:p>
            <a:pPr>
              <a:buNone/>
            </a:pPr>
            <a:r>
              <a:rPr lang="en-US" dirty="0" smtClean="0"/>
              <a:t>     Stipulates that TFA content of food items should be  given on table .</a:t>
            </a:r>
          </a:p>
          <a:p>
            <a:pPr>
              <a:buNone/>
            </a:pPr>
            <a:r>
              <a:rPr lang="en-US" dirty="0" smtClean="0"/>
              <a:t>      requiring intake of TFA is 2-7g/day .</a:t>
            </a:r>
          </a:p>
          <a:p>
            <a:pPr>
              <a:buNone/>
            </a:pPr>
            <a:r>
              <a:rPr lang="en-US" dirty="0" smtClean="0"/>
              <a:t>     TFA adversly affect multiple risk  factors for chronic disease ,including composition of  blood lipids and lipoproteins ,systemic inflammation endothelial dysfunction ,insulin resistance ,diabetes and adiposity </a:t>
            </a:r>
          </a:p>
          <a:p>
            <a:pPr>
              <a:buNone/>
            </a:pPr>
            <a:r>
              <a:rPr lang="en-US" dirty="0" smtClean="0"/>
              <a:t>      TFA is atherogenic as they lower HDL and increases LDL levels    </a:t>
            </a:r>
            <a:endParaRPr lang="en-US" dirty="0"/>
          </a:p>
        </p:txBody>
      </p:sp>
    </p:spTree>
    <p:extLst>
      <p:ext uri="{BB962C8B-B14F-4D97-AF65-F5344CB8AC3E}">
        <p14:creationId xmlns:p14="http://schemas.microsoft.com/office/powerpoint/2010/main" val="2701554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Pictures\Sample Pictures\Chrysanthemum.jpg"/>
          <p:cNvPicPr>
            <a:picLocks noChangeAspect="1" noChangeArrowheads="1"/>
          </p:cNvPicPr>
          <p:nvPr/>
        </p:nvPicPr>
        <p:blipFill>
          <a:blip r:embed="rId2" cstate="print"/>
          <a:srcRect/>
          <a:stretch>
            <a:fillRect/>
          </a:stretch>
        </p:blipFill>
        <p:spPr bwMode="auto">
          <a:xfrm>
            <a:off x="1524000" y="0"/>
            <a:ext cx="9144001" cy="6858000"/>
          </a:xfrm>
          <a:prstGeom prst="rect">
            <a:avLst/>
          </a:prstGeom>
          <a:noFill/>
        </p:spPr>
      </p:pic>
      <p:sp>
        <p:nvSpPr>
          <p:cNvPr id="5" name="Title 2"/>
          <p:cNvSpPr>
            <a:spLocks noGrp="1"/>
          </p:cNvSpPr>
          <p:nvPr>
            <p:ph type="title"/>
          </p:nvPr>
        </p:nvSpPr>
        <p:spPr>
          <a:xfrm>
            <a:off x="2057400" y="990600"/>
            <a:ext cx="8229600" cy="1219200"/>
          </a:xfrm>
        </p:spPr>
        <p:txBody>
          <a:bodyPr>
            <a:normAutofit/>
          </a:bodyPr>
          <a:lstStyle/>
          <a:p>
            <a:pPr algn="ctr"/>
            <a:r>
              <a:rPr sz="5400" b="1">
                <a:latin typeface="Bodoni MT Black" pitchFamily="18" charset="0"/>
              </a:rPr>
              <a:t>THANK YOU</a:t>
            </a:r>
            <a:endParaRPr lang="en-US" sz="5400" b="1" dirty="0">
              <a:latin typeface="Bodoni MT Black" pitchFamily="18" charset="0"/>
            </a:endParaRPr>
          </a:p>
        </p:txBody>
      </p:sp>
    </p:spTree>
    <p:extLst>
      <p:ext uri="{BB962C8B-B14F-4D97-AF65-F5344CB8AC3E}">
        <p14:creationId xmlns:p14="http://schemas.microsoft.com/office/powerpoint/2010/main" val="3240989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219200"/>
          </a:xfrm>
        </p:spPr>
        <p:txBody>
          <a:bodyPr>
            <a:normAutofit fontScale="90000"/>
          </a:bodyPr>
          <a:lstStyle/>
          <a:p>
            <a:pPr algn="ctr"/>
            <a:r>
              <a:rPr lang="en-GB" dirty="0" smtClean="0">
                <a:solidFill>
                  <a:schemeClr val="bg1"/>
                </a:solidFill>
              </a:rPr>
              <a:t>INVENTOR OF CHOLESTEROL</a:t>
            </a:r>
            <a:r>
              <a:rPr lang="en-IN" dirty="0" smtClean="0"/>
              <a:t/>
            </a:r>
            <a:br>
              <a:rPr lang="en-IN" dirty="0" smtClean="0"/>
            </a:br>
            <a:endParaRPr lang="en-IN" dirty="0"/>
          </a:p>
        </p:txBody>
      </p:sp>
      <p:sp>
        <p:nvSpPr>
          <p:cNvPr id="3" name="Content Placeholder 2"/>
          <p:cNvSpPr>
            <a:spLocks noGrp="1"/>
          </p:cNvSpPr>
          <p:nvPr>
            <p:ph idx="1"/>
          </p:nvPr>
        </p:nvSpPr>
        <p:spPr/>
        <p:txBody>
          <a:bodyPr>
            <a:normAutofit/>
          </a:bodyPr>
          <a:lstStyle/>
          <a:p>
            <a:pPr algn="just"/>
            <a:r>
              <a:rPr lang="en-GB" dirty="0" smtClean="0">
                <a:solidFill>
                  <a:srgbClr val="000000"/>
                </a:solidFill>
              </a:rPr>
              <a:t>Cholesterol was isolated from gallstones by Poulletier de la sale in 1758.Chevervl me characterized cholesterol in 1818.</a:t>
            </a:r>
            <a:endParaRPr lang="en-IN" dirty="0" smtClean="0">
              <a:solidFill>
                <a:srgbClr val="000000"/>
              </a:solidFill>
            </a:endParaRPr>
          </a:p>
          <a:p>
            <a:pPr algn="just"/>
            <a:r>
              <a:rPr lang="en-GB" dirty="0" smtClean="0">
                <a:solidFill>
                  <a:srgbClr val="000000"/>
                </a:solidFill>
              </a:rPr>
              <a:t>Complete structure of cholesterol was enucleated by Heinrich wideband in 1918.</a:t>
            </a:r>
            <a:endParaRPr lang="en-IN" dirty="0" smtClean="0">
              <a:solidFill>
                <a:srgbClr val="000000"/>
              </a:solidFill>
            </a:endParaRPr>
          </a:p>
          <a:p>
            <a:pPr algn="just"/>
            <a:r>
              <a:rPr lang="en-GB" dirty="0" smtClean="0">
                <a:solidFill>
                  <a:srgbClr val="000000"/>
                </a:solidFill>
              </a:rPr>
              <a:t>Franz soxhlet a German  chemist invented soxhelet apparatus in 1879.This apparatus was first used to separate fat from food.</a:t>
            </a:r>
            <a:endParaRPr lang="en-IN" dirty="0" smtClean="0">
              <a:solidFill>
                <a:srgbClr val="000000"/>
              </a:solidFill>
            </a:endParaRPr>
          </a:p>
          <a:p>
            <a:endParaRPr lang="en-IN" dirty="0">
              <a:solidFill>
                <a:srgbClr val="000000"/>
              </a:solidFill>
            </a:endParaRPr>
          </a:p>
        </p:txBody>
      </p:sp>
    </p:spTree>
    <p:extLst>
      <p:ext uri="{BB962C8B-B14F-4D97-AF65-F5344CB8AC3E}">
        <p14:creationId xmlns:p14="http://schemas.microsoft.com/office/powerpoint/2010/main" val="4243958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SOXHLET APPARTUS</a:t>
            </a:r>
            <a:endParaRPr lang="en-US" dirty="0"/>
          </a:p>
        </p:txBody>
      </p:sp>
      <p:pic>
        <p:nvPicPr>
          <p:cNvPr id="5122" name="Picture 2"/>
          <p:cNvPicPr>
            <a:picLocks noGrp="1" noChangeAspect="1" noChangeArrowheads="1"/>
          </p:cNvPicPr>
          <p:nvPr>
            <p:ph idx="1"/>
          </p:nvPr>
        </p:nvPicPr>
        <p:blipFill>
          <a:blip r:embed="rId2" cstate="print"/>
          <a:stretch>
            <a:fillRect/>
          </a:stretch>
        </p:blipFill>
        <p:spPr bwMode="auto">
          <a:xfrm>
            <a:off x="4841241" y="1785926"/>
            <a:ext cx="2473958" cy="4502158"/>
          </a:xfrm>
          <a:prstGeom prst="rect">
            <a:avLst/>
          </a:prstGeom>
          <a:noFill/>
          <a:ln w="9525">
            <a:noFill/>
            <a:miter lim="800000"/>
            <a:headEnd/>
            <a:tailEnd/>
          </a:ln>
          <a:effectLst/>
        </p:spPr>
      </p:pic>
    </p:spTree>
    <p:extLst>
      <p:ext uri="{BB962C8B-B14F-4D97-AF65-F5344CB8AC3E}">
        <p14:creationId xmlns:p14="http://schemas.microsoft.com/office/powerpoint/2010/main" val="2926747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tx1">
                    <a:lumMod val="95000"/>
                    <a:lumOff val="5000"/>
                  </a:schemeClr>
                </a:solidFill>
              </a:rPr>
              <a:t>FUNCTIONS OF CHOLESTEROL</a:t>
            </a:r>
            <a:endParaRPr lang="en-US" dirty="0">
              <a:solidFill>
                <a:schemeClr val="tx1">
                  <a:lumMod val="95000"/>
                  <a:lumOff val="5000"/>
                </a:schemeClr>
              </a:solidFill>
            </a:endParaRPr>
          </a:p>
        </p:txBody>
      </p:sp>
      <p:sp>
        <p:nvSpPr>
          <p:cNvPr id="3" name="Content Placeholder 2"/>
          <p:cNvSpPr>
            <a:spLocks noGrp="1"/>
          </p:cNvSpPr>
          <p:nvPr>
            <p:ph idx="1"/>
          </p:nvPr>
        </p:nvSpPr>
        <p:spPr/>
        <p:txBody>
          <a:bodyPr>
            <a:normAutofit fontScale="92500" lnSpcReduction="10000"/>
          </a:bodyPr>
          <a:lstStyle/>
          <a:p>
            <a:pPr algn="just">
              <a:buFont typeface="Wingdings" pitchFamily="2" charset="2"/>
              <a:buChar char="§"/>
            </a:pPr>
            <a:r>
              <a:rPr lang="en-US" dirty="0" smtClean="0"/>
              <a:t>Major component of cell membrane and has a modulating effect on the  fluid state of membrane</a:t>
            </a:r>
          </a:p>
          <a:p>
            <a:pPr algn="just">
              <a:buFont typeface="Wingdings" pitchFamily="2" charset="2"/>
              <a:buChar char="§"/>
            </a:pPr>
            <a:r>
              <a:rPr lang="en-US" dirty="0" smtClean="0"/>
              <a:t>Nerve conduction- to insulate the nerve fibers</a:t>
            </a:r>
          </a:p>
          <a:p>
            <a:pPr algn="just">
              <a:buFont typeface="Wingdings" pitchFamily="2" charset="2"/>
              <a:buChar char="§"/>
            </a:pPr>
            <a:r>
              <a:rPr lang="en-US" dirty="0" smtClean="0"/>
              <a:t>Bile acids and bile salts are derived from cholesterol</a:t>
            </a:r>
          </a:p>
          <a:p>
            <a:pPr algn="just">
              <a:buFont typeface="Wingdings" pitchFamily="2" charset="2"/>
              <a:buChar char="§"/>
            </a:pPr>
            <a:r>
              <a:rPr lang="en-US" dirty="0" smtClean="0"/>
              <a:t>Steroid hormones are formed from cholesterol</a:t>
            </a:r>
          </a:p>
          <a:p>
            <a:pPr algn="just">
              <a:buFont typeface="Wingdings" pitchFamily="2" charset="2"/>
              <a:buChar char="§"/>
            </a:pPr>
            <a:r>
              <a:rPr lang="en-US" dirty="0" smtClean="0"/>
              <a:t>Vitamin D is formed from 7 dehydrocholestrol</a:t>
            </a:r>
          </a:p>
          <a:p>
            <a:pPr algn="just">
              <a:buFont typeface="Wingdings" pitchFamily="2" charset="2"/>
              <a:buChar char="§"/>
            </a:pPr>
            <a:r>
              <a:rPr lang="en-US" dirty="0" smtClean="0"/>
              <a:t>Efficient source of energy as stored in adipose tissue</a:t>
            </a:r>
          </a:p>
          <a:p>
            <a:pPr algn="just">
              <a:buFont typeface="Wingdings" pitchFamily="2" charset="2"/>
              <a:buChar char="§"/>
            </a:pPr>
            <a:r>
              <a:rPr lang="en-US" dirty="0" smtClean="0"/>
              <a:t>Act as insulating material in subcutaneous tissue and certain organs</a:t>
            </a:r>
          </a:p>
          <a:p>
            <a:pPr algn="just">
              <a:buFont typeface="Wingdings" pitchFamily="2" charset="2"/>
              <a:buChar char="§"/>
            </a:pPr>
            <a:r>
              <a:rPr lang="en-US" dirty="0" smtClean="0"/>
              <a:t>Lipoproteins and glycolipids maintain cellular integrity</a:t>
            </a:r>
          </a:p>
          <a:p>
            <a:pPr algn="just">
              <a:buFont typeface="Wingdings" pitchFamily="2" charset="2"/>
              <a:buChar char="§"/>
            </a:pPr>
            <a:r>
              <a:rPr lang="en-US" dirty="0" smtClean="0"/>
              <a:t>Building blocks of high molecular weight substance</a:t>
            </a:r>
            <a:endParaRPr lang="en-US" dirty="0"/>
          </a:p>
        </p:txBody>
      </p:sp>
    </p:spTree>
    <p:extLst>
      <p:ext uri="{BB962C8B-B14F-4D97-AF65-F5344CB8AC3E}">
        <p14:creationId xmlns:p14="http://schemas.microsoft.com/office/powerpoint/2010/main" val="3109171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219200"/>
          </a:xfrm>
        </p:spPr>
        <p:txBody>
          <a:bodyPr>
            <a:normAutofit/>
          </a:bodyPr>
          <a:lstStyle/>
          <a:p>
            <a:pPr algn="ctr"/>
            <a:r>
              <a:rPr lang="en-US" dirty="0" smtClean="0">
                <a:solidFill>
                  <a:schemeClr val="bg1"/>
                </a:solidFill>
              </a:rPr>
              <a:t>STRUCTURE OF CHOLESTEROL</a:t>
            </a:r>
            <a:endParaRPr lang="en-US" dirty="0">
              <a:solidFill>
                <a:schemeClr val="bg1"/>
              </a:solidFill>
            </a:endParaRPr>
          </a:p>
        </p:txBody>
      </p:sp>
      <p:sp>
        <p:nvSpPr>
          <p:cNvPr id="3" name="Content Placeholder 2"/>
          <p:cNvSpPr>
            <a:spLocks noGrp="1"/>
          </p:cNvSpPr>
          <p:nvPr>
            <p:ph idx="1"/>
          </p:nvPr>
        </p:nvSpPr>
        <p:spPr>
          <a:xfrm>
            <a:off x="2209800" y="762000"/>
            <a:ext cx="7772400" cy="5181600"/>
          </a:xfrm>
        </p:spPr>
        <p:txBody>
          <a:bodyPr>
            <a:normAutofit fontScale="25000" lnSpcReduction="20000"/>
          </a:bodyPr>
          <a:lstStyle/>
          <a:p>
            <a:pPr>
              <a:buNone/>
            </a:pPr>
            <a:endParaRPr lang="en-US" sz="11200" dirty="0"/>
          </a:p>
          <a:p>
            <a:pPr algn="just">
              <a:buFont typeface="Wingdings" pitchFamily="2" charset="2"/>
              <a:buChar char="Ø"/>
            </a:pPr>
            <a:r>
              <a:rPr lang="en-US" sz="9600" dirty="0"/>
              <a:t>All steroids have cyclopentanoperhydro phenanthren ring system.it is a fussed ring system mainly made up of 3 cyclohexane rings designated as A ,B ,and C and a cyclopentane ring D. The six membered rings are in phenanthrene arrangment</a:t>
            </a:r>
          </a:p>
          <a:p>
            <a:pPr algn="just">
              <a:buFont typeface="Wingdings" pitchFamily="2" charset="2"/>
              <a:buChar char="Ø"/>
            </a:pPr>
            <a:endParaRPr lang="en-US" sz="9600" dirty="0"/>
          </a:p>
          <a:p>
            <a:pPr algn="just">
              <a:buFont typeface="Wingdings" pitchFamily="2" charset="2"/>
              <a:buChar char="Ø"/>
            </a:pPr>
            <a:r>
              <a:rPr lang="en-US" sz="9600" dirty="0"/>
              <a:t>Total 27 carbon atoms </a:t>
            </a:r>
          </a:p>
          <a:p>
            <a:pPr algn="just">
              <a:buFont typeface="Wingdings" pitchFamily="2" charset="2"/>
              <a:buChar char="Ø"/>
            </a:pPr>
            <a:endParaRPr lang="en-US" sz="9600" dirty="0"/>
          </a:p>
          <a:p>
            <a:pPr algn="just">
              <a:buFont typeface="Wingdings" pitchFamily="2" charset="2"/>
              <a:buChar char="Ø"/>
            </a:pPr>
            <a:r>
              <a:rPr lang="en-US" sz="9600" dirty="0"/>
              <a:t>One hydroxyl group  at 3 rd position which is characteristic of all steroids the OH- group  is B oriented,prjecting   above the plane of ring</a:t>
            </a:r>
          </a:p>
          <a:p>
            <a:pPr algn="just">
              <a:buFont typeface="Wingdings" pitchFamily="2" charset="2"/>
              <a:buChar char="Ø"/>
            </a:pPr>
            <a:endParaRPr lang="en-US" sz="9600" dirty="0"/>
          </a:p>
          <a:p>
            <a:pPr algn="just">
              <a:buFont typeface="Wingdings" pitchFamily="2" charset="2"/>
              <a:buChar char="Ø"/>
            </a:pPr>
            <a:r>
              <a:rPr lang="en-US" sz="9600" dirty="0"/>
              <a:t>Double bond between carbon 5 and 6</a:t>
            </a:r>
          </a:p>
          <a:p>
            <a:pPr algn="just">
              <a:buFont typeface="Wingdings" pitchFamily="2" charset="2"/>
              <a:buChar char="Ø"/>
            </a:pPr>
            <a:endParaRPr lang="en-US" sz="9600" dirty="0"/>
          </a:p>
          <a:p>
            <a:pPr algn="just">
              <a:buFont typeface="Wingdings" pitchFamily="2" charset="2"/>
              <a:buChar char="Ø"/>
            </a:pPr>
            <a:r>
              <a:rPr lang="en-US" sz="9600" dirty="0"/>
              <a:t>An eight carbon side beta oriented attached to 17 carbon </a:t>
            </a:r>
          </a:p>
          <a:p>
            <a:pPr marL="0" indent="0">
              <a:buNone/>
            </a:pPr>
            <a:endParaRPr lang="en-US" sz="11200" dirty="0"/>
          </a:p>
        </p:txBody>
      </p:sp>
    </p:spTree>
    <p:extLst>
      <p:ext uri="{BB962C8B-B14F-4D97-AF65-F5344CB8AC3E}">
        <p14:creationId xmlns:p14="http://schemas.microsoft.com/office/powerpoint/2010/main" val="2584758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4290"/>
            <a:ext cx="8229600" cy="1143000"/>
          </a:xfrm>
        </p:spPr>
        <p:txBody>
          <a:bodyPr>
            <a:normAutofit/>
          </a:bodyPr>
          <a:lstStyle/>
          <a:p>
            <a:pPr algn="ctr"/>
            <a:r>
              <a:rPr lang="en-US" dirty="0" smtClean="0">
                <a:solidFill>
                  <a:srgbClr val="000000"/>
                </a:solidFill>
              </a:rPr>
              <a:t>STRUCTURE OF CHOLESTEROL</a:t>
            </a:r>
            <a:endParaRPr lang="en-US" dirty="0">
              <a:solidFill>
                <a:srgbClr val="000000"/>
              </a:solidFill>
            </a:endParaRPr>
          </a:p>
        </p:txBody>
      </p:sp>
      <p:pic>
        <p:nvPicPr>
          <p:cNvPr id="1026" name="Picture 2"/>
          <p:cNvPicPr>
            <a:picLocks noGrp="1" noChangeAspect="1" noChangeArrowheads="1"/>
          </p:cNvPicPr>
          <p:nvPr>
            <p:ph idx="1"/>
          </p:nvPr>
        </p:nvPicPr>
        <p:blipFill rotWithShape="1">
          <a:blip r:embed="rId2" cstate="print"/>
          <a:srcRect t="1" b="8568"/>
          <a:stretch/>
        </p:blipFill>
        <p:spPr bwMode="auto">
          <a:xfrm>
            <a:off x="1981200" y="1268760"/>
            <a:ext cx="8075240" cy="5184576"/>
          </a:xfrm>
          <a:prstGeom prst="rect">
            <a:avLst/>
          </a:prstGeom>
          <a:noFill/>
          <a:ln w="9525">
            <a:noFill/>
            <a:miter lim="800000"/>
            <a:headEnd/>
            <a:tailEnd/>
          </a:ln>
          <a:effectLst/>
        </p:spPr>
      </p:pic>
    </p:spTree>
    <p:extLst>
      <p:ext uri="{BB962C8B-B14F-4D97-AF65-F5344CB8AC3E}">
        <p14:creationId xmlns:p14="http://schemas.microsoft.com/office/powerpoint/2010/main" val="171413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2280</Words>
  <Application>Microsoft Office PowerPoint</Application>
  <PresentationFormat>Widescreen</PresentationFormat>
  <Paragraphs>204</Paragraphs>
  <Slides>45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Baskerville Old Face</vt:lpstr>
      <vt:lpstr>Bodoni MT Black</vt:lpstr>
      <vt:lpstr>Calibri</vt:lpstr>
      <vt:lpstr>Calibri Light</vt:lpstr>
      <vt:lpstr>Wingdings</vt:lpstr>
      <vt:lpstr>Office Theme</vt:lpstr>
      <vt:lpstr>DEDICATED TO OUR MASTER</vt:lpstr>
      <vt:lpstr>CHOLESTEROL- A Study</vt:lpstr>
      <vt:lpstr>CHOLESTEROL AND ITS PROPRETIES</vt:lpstr>
      <vt:lpstr>SOURCES OF CHOLESTEROL</vt:lpstr>
      <vt:lpstr>INVENTOR OF CHOLESTEROL </vt:lpstr>
      <vt:lpstr>SOXHLET APPARTUS</vt:lpstr>
      <vt:lpstr>FUNCTIONS OF CHOLESTEROL</vt:lpstr>
      <vt:lpstr>STRUCTURE OF CHOLESTEROL</vt:lpstr>
      <vt:lpstr>STRUCTURE OF CHOLESTEROL</vt:lpstr>
      <vt:lpstr>BIOSYNTHESIS OF CHOLESTEROL</vt:lpstr>
      <vt:lpstr>STEPS IN CHOLESTROL SYNTHESIS</vt:lpstr>
      <vt:lpstr>PowerPoint Presentation</vt:lpstr>
      <vt:lpstr>Step 5, condensation of 5 carbon unit   </vt:lpstr>
      <vt:lpstr>STEP 7. CUTTING TO SIZE</vt:lpstr>
      <vt:lpstr>PowerPoint Presentation</vt:lpstr>
      <vt:lpstr>SYNTEHESIS OF CHOLESTEROL</vt:lpstr>
      <vt:lpstr>CHOLESTEROL SYNTHESIS</vt:lpstr>
      <vt:lpstr>REGULATION OF HMG CoA REDUCTASE</vt:lpstr>
      <vt:lpstr>ABSORBTION OF CHOLESTEROL</vt:lpstr>
      <vt:lpstr>PowerPoint Presentation</vt:lpstr>
      <vt:lpstr>EXCREATION OF CHOLESTEROL</vt:lpstr>
      <vt:lpstr>PLASMA LIPIDS</vt:lpstr>
      <vt:lpstr>DIFERENT TYPES OF LIPOPROTEINS</vt:lpstr>
      <vt:lpstr>APOLIPOPROTEIN</vt:lpstr>
      <vt:lpstr>CHYLOMICRONS</vt:lpstr>
      <vt:lpstr>CHYLOMICRON</vt:lpstr>
      <vt:lpstr>CHYLOMICRON</vt:lpstr>
      <vt:lpstr>METABOLISM OF CHYLOMICRONS</vt:lpstr>
      <vt:lpstr>FUNCTIONS OF CHYLOMICRONS</vt:lpstr>
      <vt:lpstr>FUNCTIONS OF VLDL</vt:lpstr>
      <vt:lpstr>FUNCTIONS OF LDL</vt:lpstr>
      <vt:lpstr>LDL AND ITS CLINICAL APPLICATIONS </vt:lpstr>
      <vt:lpstr>HIGH DENSITY LIPOPROTEIN</vt:lpstr>
      <vt:lpstr>PowerPoint Presentation</vt:lpstr>
      <vt:lpstr>PowerPoint Presentation</vt:lpstr>
      <vt:lpstr>PowerPoint Presentation</vt:lpstr>
      <vt:lpstr>HDL  AND CHOLESTROL METABOLISM</vt:lpstr>
      <vt:lpstr>SECRETION AND INTIALMETABOLISM OF HDL</vt:lpstr>
      <vt:lpstr>FUNCTONS OF HDL</vt:lpstr>
      <vt:lpstr>WHAT MAKES HDL CHOLESTROL SO GOOD</vt:lpstr>
      <vt:lpstr>CHYLOMICRON AND VLDL METABOLISM</vt:lpstr>
      <vt:lpstr>PowerPoint Presentation</vt:lpstr>
      <vt:lpstr>PowerPoint Presentation</vt:lpstr>
      <vt:lpstr>TRANS FATS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DEDICATED TO OUR MASTER</dc:title>
  <dc:creator>Lib Lab One</dc:creator>
  <cp:lastModifiedBy>Lib Lab One</cp:lastModifiedBy>
  <cp:revision>2</cp:revision>
  <dcterms:created xsi:type="dcterms:W3CDTF">2019-09-23T03:13:18Z</dcterms:created>
  <dcterms:modified xsi:type="dcterms:W3CDTF">2019-09-24T02:56:44Z</dcterms:modified>
</cp:coreProperties>
</file>